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7" r:id="rId1"/>
    <p:sldMasterId id="2147483770" r:id="rId2"/>
    <p:sldMasterId id="2147483778" r:id="rId3"/>
    <p:sldMasterId id="2147483780" r:id="rId4"/>
  </p:sldMasterIdLst>
  <p:notesMasterIdLst>
    <p:notesMasterId r:id="rId49"/>
  </p:notesMasterIdLst>
  <p:handoutMasterIdLst>
    <p:handoutMasterId r:id="rId50"/>
  </p:handoutMasterIdLst>
  <p:sldIdLst>
    <p:sldId id="772" r:id="rId5"/>
    <p:sldId id="964" r:id="rId6"/>
    <p:sldId id="960" r:id="rId7"/>
    <p:sldId id="928" r:id="rId8"/>
    <p:sldId id="929" r:id="rId9"/>
    <p:sldId id="617" r:id="rId10"/>
    <p:sldId id="618" r:id="rId11"/>
    <p:sldId id="931" r:id="rId12"/>
    <p:sldId id="922" r:id="rId13"/>
    <p:sldId id="933" r:id="rId14"/>
    <p:sldId id="934" r:id="rId15"/>
    <p:sldId id="937" r:id="rId16"/>
    <p:sldId id="936" r:id="rId17"/>
    <p:sldId id="939" r:id="rId18"/>
    <p:sldId id="800" r:id="rId19"/>
    <p:sldId id="961" r:id="rId20"/>
    <p:sldId id="940" r:id="rId21"/>
    <p:sldId id="942" r:id="rId22"/>
    <p:sldId id="802" r:id="rId23"/>
    <p:sldId id="803" r:id="rId24"/>
    <p:sldId id="804" r:id="rId25"/>
    <p:sldId id="805" r:id="rId26"/>
    <p:sldId id="943" r:id="rId27"/>
    <p:sldId id="750" r:id="rId28"/>
    <p:sldId id="756" r:id="rId29"/>
    <p:sldId id="945" r:id="rId30"/>
    <p:sldId id="738" r:id="rId31"/>
    <p:sldId id="924" r:id="rId32"/>
    <p:sldId id="869" r:id="rId33"/>
    <p:sldId id="743" r:id="rId34"/>
    <p:sldId id="742" r:id="rId35"/>
    <p:sldId id="865" r:id="rId36"/>
    <p:sldId id="866" r:id="rId37"/>
    <p:sldId id="963" r:id="rId38"/>
    <p:sldId id="946" r:id="rId39"/>
    <p:sldId id="949" r:id="rId40"/>
    <p:sldId id="952" r:id="rId41"/>
    <p:sldId id="950" r:id="rId42"/>
    <p:sldId id="957" r:id="rId43"/>
    <p:sldId id="954" r:id="rId44"/>
    <p:sldId id="951" r:id="rId45"/>
    <p:sldId id="953" r:id="rId46"/>
    <p:sldId id="955" r:id="rId47"/>
    <p:sldId id="635" r:id="rId48"/>
  </p:sldIdLst>
  <p:sldSz cx="9144000" cy="6858000" type="screen4x3"/>
  <p:notesSz cx="6669088" cy="9928225"/>
  <p:defaultTextStyle>
    <a:defPPr>
      <a:defRPr lang="en-GB"/>
    </a:defPPr>
    <a:lvl1pPr algn="l" rtl="0" fontAlgn="base">
      <a:spcBef>
        <a:spcPct val="0"/>
      </a:spcBef>
      <a:spcAft>
        <a:spcPct val="0"/>
      </a:spcAft>
      <a:defRPr sz="2000" kern="1200">
        <a:solidFill>
          <a:srgbClr val="000000"/>
        </a:solidFill>
        <a:latin typeface="Tahoma" pitchFamily="34" charset="0"/>
        <a:ea typeface="+mn-ea"/>
        <a:cs typeface="Arial" charset="0"/>
      </a:defRPr>
    </a:lvl1pPr>
    <a:lvl2pPr marL="457200" algn="l" rtl="0" fontAlgn="base">
      <a:spcBef>
        <a:spcPct val="0"/>
      </a:spcBef>
      <a:spcAft>
        <a:spcPct val="0"/>
      </a:spcAft>
      <a:defRPr sz="2000" kern="1200">
        <a:solidFill>
          <a:srgbClr val="000000"/>
        </a:solidFill>
        <a:latin typeface="Tahoma" pitchFamily="34" charset="0"/>
        <a:ea typeface="+mn-ea"/>
        <a:cs typeface="Arial" charset="0"/>
      </a:defRPr>
    </a:lvl2pPr>
    <a:lvl3pPr marL="914400" algn="l" rtl="0" fontAlgn="base">
      <a:spcBef>
        <a:spcPct val="0"/>
      </a:spcBef>
      <a:spcAft>
        <a:spcPct val="0"/>
      </a:spcAft>
      <a:defRPr sz="2000" kern="1200">
        <a:solidFill>
          <a:srgbClr val="000000"/>
        </a:solidFill>
        <a:latin typeface="Tahoma" pitchFamily="34" charset="0"/>
        <a:ea typeface="+mn-ea"/>
        <a:cs typeface="Arial" charset="0"/>
      </a:defRPr>
    </a:lvl3pPr>
    <a:lvl4pPr marL="1371600" algn="l" rtl="0" fontAlgn="base">
      <a:spcBef>
        <a:spcPct val="0"/>
      </a:spcBef>
      <a:spcAft>
        <a:spcPct val="0"/>
      </a:spcAft>
      <a:defRPr sz="2000" kern="1200">
        <a:solidFill>
          <a:srgbClr val="000000"/>
        </a:solidFill>
        <a:latin typeface="Tahoma" pitchFamily="34" charset="0"/>
        <a:ea typeface="+mn-ea"/>
        <a:cs typeface="Arial" charset="0"/>
      </a:defRPr>
    </a:lvl4pPr>
    <a:lvl5pPr marL="1828800" algn="l" rtl="0" fontAlgn="base">
      <a:spcBef>
        <a:spcPct val="0"/>
      </a:spcBef>
      <a:spcAft>
        <a:spcPct val="0"/>
      </a:spcAft>
      <a:defRPr sz="2000" kern="1200">
        <a:solidFill>
          <a:srgbClr val="000000"/>
        </a:solidFill>
        <a:latin typeface="Tahoma" pitchFamily="34" charset="0"/>
        <a:ea typeface="+mn-ea"/>
        <a:cs typeface="Arial" charset="0"/>
      </a:defRPr>
    </a:lvl5pPr>
    <a:lvl6pPr marL="2286000" algn="l" defTabSz="914400" rtl="0" eaLnBrk="1" latinLnBrk="0" hangingPunct="1">
      <a:defRPr sz="2000" kern="1200">
        <a:solidFill>
          <a:srgbClr val="000000"/>
        </a:solidFill>
        <a:latin typeface="Tahoma" pitchFamily="34" charset="0"/>
        <a:ea typeface="+mn-ea"/>
        <a:cs typeface="Arial" charset="0"/>
      </a:defRPr>
    </a:lvl6pPr>
    <a:lvl7pPr marL="2743200" algn="l" defTabSz="914400" rtl="0" eaLnBrk="1" latinLnBrk="0" hangingPunct="1">
      <a:defRPr sz="2000" kern="1200">
        <a:solidFill>
          <a:srgbClr val="000000"/>
        </a:solidFill>
        <a:latin typeface="Tahoma" pitchFamily="34" charset="0"/>
        <a:ea typeface="+mn-ea"/>
        <a:cs typeface="Arial" charset="0"/>
      </a:defRPr>
    </a:lvl7pPr>
    <a:lvl8pPr marL="3200400" algn="l" defTabSz="914400" rtl="0" eaLnBrk="1" latinLnBrk="0" hangingPunct="1">
      <a:defRPr sz="2000" kern="1200">
        <a:solidFill>
          <a:srgbClr val="000000"/>
        </a:solidFill>
        <a:latin typeface="Tahoma" pitchFamily="34" charset="0"/>
        <a:ea typeface="+mn-ea"/>
        <a:cs typeface="Arial" charset="0"/>
      </a:defRPr>
    </a:lvl8pPr>
    <a:lvl9pPr marL="3657600" algn="l" defTabSz="914400" rtl="0" eaLnBrk="1" latinLnBrk="0" hangingPunct="1">
      <a:defRPr sz="2000" kern="1200">
        <a:solidFill>
          <a:srgbClr val="000000"/>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Whitehouse" initials="M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29"/>
    <a:srgbClr val="FFFF66"/>
    <a:srgbClr val="C0D69A"/>
    <a:srgbClr val="1C4E33"/>
    <a:srgbClr val="000000"/>
    <a:srgbClr val="FF9999"/>
    <a:srgbClr val="3B6C52"/>
    <a:srgbClr val="3AB64F"/>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2495" autoAdjust="0"/>
  </p:normalViewPr>
  <p:slideViewPr>
    <p:cSldViewPr>
      <p:cViewPr>
        <p:scale>
          <a:sx n="81" d="100"/>
          <a:sy n="81" d="100"/>
        </p:scale>
        <p:origin x="-852" y="-52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1813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186371" name="Rectangle 3"/>
          <p:cNvSpPr>
            <a:spLocks noGrp="1" noChangeArrowheads="1"/>
          </p:cNvSpPr>
          <p:nvPr>
            <p:ph type="dt" sz="quarter"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186372" name="Rectangle 4"/>
          <p:cNvSpPr>
            <a:spLocks noGrp="1" noChangeArrowheads="1"/>
          </p:cNvSpPr>
          <p:nvPr>
            <p:ph type="ftr" sz="quarter" idx="2"/>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186373" name="Rectangle 5"/>
          <p:cNvSpPr>
            <a:spLocks noGrp="1" noChangeArrowheads="1"/>
          </p:cNvSpPr>
          <p:nvPr>
            <p:ph type="sldNum" sz="quarter" idx="3"/>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effectLst/>
                <a:latin typeface="Arial" pitchFamily="34" charset="0"/>
                <a:cs typeface="Arial" pitchFamily="34" charset="0"/>
              </a:defRPr>
            </a:lvl1pPr>
          </a:lstStyle>
          <a:p>
            <a:pPr>
              <a:defRPr/>
            </a:pPr>
            <a:fld id="{0BEF78A0-8A0D-4DB4-81B2-D6A2EB5D0A9F}" type="slidenum">
              <a:rPr lang="en-GB"/>
              <a:pPr>
                <a:defRPr/>
              </a:pPr>
              <a:t>‹#›</a:t>
            </a:fld>
            <a:endParaRPr lang="en-GB"/>
          </a:p>
        </p:txBody>
      </p:sp>
    </p:spTree>
    <p:extLst>
      <p:ext uri="{BB962C8B-B14F-4D97-AF65-F5344CB8AC3E}">
        <p14:creationId xmlns:p14="http://schemas.microsoft.com/office/powerpoint/2010/main" val="6369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78851"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4301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8854"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chemeClr val="tx1"/>
                </a:solidFill>
                <a:effectLst/>
                <a:latin typeface="Arial" pitchFamily="34" charset="0"/>
                <a:cs typeface="Arial" pitchFamily="34" charset="0"/>
              </a:defRPr>
            </a:lvl1pPr>
          </a:lstStyle>
          <a:p>
            <a:pPr>
              <a:defRPr/>
            </a:pPr>
            <a:endParaRPr lang="en-GB"/>
          </a:p>
        </p:txBody>
      </p:sp>
      <p:sp>
        <p:nvSpPr>
          <p:cNvPr id="78855"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effectLst/>
                <a:latin typeface="Arial" pitchFamily="34" charset="0"/>
                <a:cs typeface="Arial" pitchFamily="34" charset="0"/>
              </a:defRPr>
            </a:lvl1pPr>
          </a:lstStyle>
          <a:p>
            <a:pPr>
              <a:defRPr/>
            </a:pPr>
            <a:fld id="{DC08A3E1-5850-4D8B-9489-B2AF4CAFD452}" type="slidenum">
              <a:rPr lang="en-GB"/>
              <a:pPr>
                <a:defRPr/>
              </a:pPr>
              <a:t>‹#›</a:t>
            </a:fld>
            <a:endParaRPr lang="en-GB"/>
          </a:p>
        </p:txBody>
      </p:sp>
    </p:spTree>
    <p:extLst>
      <p:ext uri="{BB962C8B-B14F-4D97-AF65-F5344CB8AC3E}">
        <p14:creationId xmlns:p14="http://schemas.microsoft.com/office/powerpoint/2010/main" val="1722880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44036" name="Slide Number Placeholder 3"/>
          <p:cNvSpPr>
            <a:spLocks noGrp="1"/>
          </p:cNvSpPr>
          <p:nvPr>
            <p:ph type="sldNum" sz="quarter" idx="5"/>
          </p:nvPr>
        </p:nvSpPr>
        <p:spPr>
          <a:noFill/>
        </p:spPr>
        <p:txBody>
          <a:bodyPr/>
          <a:lstStyle/>
          <a:p>
            <a:fld id="{2E7AD6E6-522D-472D-A418-FEBFA1B57945}" type="slidenum">
              <a:rPr lang="en-GB" smtClean="0">
                <a:latin typeface="Arial" charset="0"/>
                <a:cs typeface="Arial" charset="0"/>
              </a:rPr>
              <a:pPr/>
              <a:t>1</a:t>
            </a:fld>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eaLnBrk="1" hangingPunct="1"/>
            <a:fld id="{D78E3FC1-5811-7D4F-B4E6-4E9B0511D5FD}" type="slidenum">
              <a:rPr lang="en-GB" sz="1200">
                <a:latin typeface="Arial" charset="0"/>
              </a:rPr>
              <a:pPr eaLnBrk="1" hangingPunct="1"/>
              <a:t>5</a:t>
            </a:fld>
            <a:endParaRPr lang="en-GB"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8A3E1-5850-4D8B-9489-B2AF4CAFD452}" type="slidenum">
              <a:rPr lang="en-GB" smtClean="0"/>
              <a:pPr>
                <a:defRPr/>
              </a:pPr>
              <a:t>6</a:t>
            </a:fld>
            <a:endParaRPr lang="en-GB"/>
          </a:p>
        </p:txBody>
      </p:sp>
    </p:spTree>
    <p:extLst>
      <p:ext uri="{BB962C8B-B14F-4D97-AF65-F5344CB8AC3E}">
        <p14:creationId xmlns:p14="http://schemas.microsoft.com/office/powerpoint/2010/main" val="55665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C08A3E1-5850-4D8B-9489-B2AF4CAFD452}" type="slidenum">
              <a:rPr lang="en-GB" smtClean="0"/>
              <a:pPr>
                <a:defRPr/>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8A3E1-5850-4D8B-9489-B2AF4CAFD452}" type="slidenum">
              <a:rPr lang="en-GB" smtClean="0"/>
              <a:pPr>
                <a:defRPr/>
              </a:pPr>
              <a:t>24</a:t>
            </a:fld>
            <a:endParaRPr lang="en-GB"/>
          </a:p>
        </p:txBody>
      </p:sp>
    </p:spTree>
    <p:extLst>
      <p:ext uri="{BB962C8B-B14F-4D97-AF65-F5344CB8AC3E}">
        <p14:creationId xmlns:p14="http://schemas.microsoft.com/office/powerpoint/2010/main" val="179609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C08A3E1-5850-4D8B-9489-B2AF4CAFD452}" type="slidenum">
              <a:rPr lang="en-GB" smtClean="0"/>
              <a:pPr>
                <a:defRPr/>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4346575" y="3429000"/>
            <a:ext cx="4797425" cy="31416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0" y="3284538"/>
            <a:ext cx="4870450" cy="3255962"/>
          </a:xfrm>
          <a:prstGeom prst="rect">
            <a:avLst/>
          </a:prstGeom>
          <a:noFill/>
          <a:ln w="9525">
            <a:noFill/>
            <a:miter lim="800000"/>
            <a:headEnd/>
            <a:tailEnd/>
          </a:ln>
        </p:spPr>
      </p:pic>
      <p:sp>
        <p:nvSpPr>
          <p:cNvPr id="6" name="Rectangle 5"/>
          <p:cNvSpPr>
            <a:spLocks noChangeArrowheads="1"/>
          </p:cNvSpPr>
          <p:nvPr/>
        </p:nvSpPr>
        <p:spPr bwMode="gray">
          <a:xfrm>
            <a:off x="0" y="0"/>
            <a:ext cx="9144000" cy="3429000"/>
          </a:xfrm>
          <a:prstGeom prst="rect">
            <a:avLst/>
          </a:prstGeom>
          <a:solidFill>
            <a:srgbClr val="A53354"/>
          </a:solid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7" name="Rectangle 6"/>
          <p:cNvSpPr>
            <a:spLocks noChangeArrowheads="1"/>
          </p:cNvSpPr>
          <p:nvPr/>
        </p:nvSpPr>
        <p:spPr bwMode="auto">
          <a:xfrm>
            <a:off x="1476375" y="6381750"/>
            <a:ext cx="841375" cy="1871663"/>
          </a:xfrm>
          <a:prstGeom prst="rect">
            <a:avLst/>
          </a:prstGeom>
          <a:no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pic>
        <p:nvPicPr>
          <p:cNvPr id="8" name="Picture 8" descr="uoyo_alpha"/>
          <p:cNvPicPr>
            <a:picLocks noChangeAspect="1" noChangeArrowheads="1"/>
          </p:cNvPicPr>
          <p:nvPr/>
        </p:nvPicPr>
        <p:blipFill>
          <a:blip r:embed="rId4" cstate="print"/>
          <a:srcRect/>
          <a:stretch>
            <a:fillRect/>
          </a:stretch>
        </p:blipFill>
        <p:spPr bwMode="white">
          <a:xfrm>
            <a:off x="323528" y="188640"/>
            <a:ext cx="2800350" cy="339725"/>
          </a:xfrm>
          <a:prstGeom prst="rect">
            <a:avLst/>
          </a:prstGeom>
          <a:noFill/>
          <a:ln w="9525">
            <a:noFill/>
            <a:miter lim="800000"/>
            <a:headEnd/>
            <a:tailEnd/>
          </a:ln>
        </p:spPr>
      </p:pic>
      <p:sp>
        <p:nvSpPr>
          <p:cNvPr id="10" name="AutoShape 10"/>
          <p:cNvSpPr>
            <a:spLocks noChangeArrowheads="1"/>
          </p:cNvSpPr>
          <p:nvPr/>
        </p:nvSpPr>
        <p:spPr bwMode="auto">
          <a:xfrm>
            <a:off x="250825" y="5876925"/>
            <a:ext cx="914400" cy="914400"/>
          </a:xfrm>
          <a:prstGeom prst="wave">
            <a:avLst>
              <a:gd name="adj1" fmla="val 13005"/>
              <a:gd name="adj2" fmla="val 0"/>
            </a:avLst>
          </a:prstGeom>
          <a:noFill/>
          <a:ln w="9525" algn="ctr">
            <a:noFill/>
            <a:round/>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1" name="AutoShape 12"/>
          <p:cNvSpPr>
            <a:spLocks noChangeArrowheads="1"/>
          </p:cNvSpPr>
          <p:nvPr/>
        </p:nvSpPr>
        <p:spPr bwMode="auto">
          <a:xfrm>
            <a:off x="323850" y="7461250"/>
            <a:ext cx="914400" cy="914400"/>
          </a:xfrm>
          <a:prstGeom prst="wave">
            <a:avLst>
              <a:gd name="adj1" fmla="val 13005"/>
              <a:gd name="adj2" fmla="val 0"/>
            </a:avLst>
          </a:prstGeom>
          <a:noFill/>
          <a:ln w="9525" algn="ctr">
            <a:noFill/>
            <a:round/>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2" name="AutoShape 15"/>
          <p:cNvSpPr>
            <a:spLocks noChangeArrowheads="1"/>
          </p:cNvSpPr>
          <p:nvPr/>
        </p:nvSpPr>
        <p:spPr bwMode="auto">
          <a:xfrm>
            <a:off x="1258888" y="5229225"/>
            <a:ext cx="2592387" cy="914400"/>
          </a:xfrm>
          <a:prstGeom prst="doubleWave">
            <a:avLst>
              <a:gd name="adj1" fmla="val 6500"/>
              <a:gd name="adj2" fmla="val 0"/>
            </a:avLst>
          </a:prstGeom>
          <a:no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3" name="AutoShape 11"/>
          <p:cNvSpPr>
            <a:spLocks noChangeArrowheads="1"/>
          </p:cNvSpPr>
          <p:nvPr/>
        </p:nvSpPr>
        <p:spPr bwMode="auto">
          <a:xfrm>
            <a:off x="0" y="2997200"/>
            <a:ext cx="9144000" cy="576263"/>
          </a:xfrm>
          <a:prstGeom prst="wave">
            <a:avLst>
              <a:gd name="adj1" fmla="val 20644"/>
              <a:gd name="adj2" fmla="val 0"/>
            </a:avLst>
          </a:prstGeom>
          <a:solidFill>
            <a:srgbClr val="C0D69A"/>
          </a:solidFill>
          <a:ln w="9525" algn="ctr">
            <a:noFill/>
            <a:round/>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4" name="Rectangle 2"/>
          <p:cNvSpPr>
            <a:spLocks noChangeArrowheads="1"/>
          </p:cNvSpPr>
          <p:nvPr/>
        </p:nvSpPr>
        <p:spPr bwMode="gray">
          <a:xfrm>
            <a:off x="0" y="6308725"/>
            <a:ext cx="9144000" cy="549275"/>
          </a:xfrm>
          <a:prstGeom prst="rect">
            <a:avLst/>
          </a:prstGeom>
          <a:solidFill>
            <a:srgbClr val="A53354"/>
          </a:solid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5" name="AutoShape 22"/>
          <p:cNvSpPr>
            <a:spLocks noChangeArrowheads="1"/>
          </p:cNvSpPr>
          <p:nvPr/>
        </p:nvSpPr>
        <p:spPr bwMode="auto">
          <a:xfrm>
            <a:off x="0" y="2514600"/>
            <a:ext cx="9144000" cy="914400"/>
          </a:xfrm>
          <a:prstGeom prst="wave">
            <a:avLst>
              <a:gd name="adj1" fmla="val 13005"/>
              <a:gd name="adj2" fmla="val 0"/>
            </a:avLst>
          </a:prstGeom>
          <a:solidFill>
            <a:srgbClr val="A53354"/>
          </a:solidFill>
          <a:ln w="9525" algn="ctr">
            <a:noFill/>
            <a:round/>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218116" name="Rectangle 4"/>
          <p:cNvSpPr>
            <a:spLocks noGrp="1" noChangeArrowheads="1"/>
          </p:cNvSpPr>
          <p:nvPr>
            <p:ph type="ctrTitle"/>
          </p:nvPr>
        </p:nvSpPr>
        <p:spPr>
          <a:xfrm>
            <a:off x="755650" y="908050"/>
            <a:ext cx="7627938" cy="865188"/>
          </a:xfrm>
        </p:spPr>
        <p:txBody>
          <a:bodyPr/>
          <a:lstStyle>
            <a:lvl1pPr algn="ctr">
              <a:defRPr/>
            </a:lvl1pPr>
          </a:lstStyle>
          <a:p>
            <a:r>
              <a:rPr lang="en-GB"/>
              <a:t>Click to edit Master title style</a:t>
            </a:r>
          </a:p>
        </p:txBody>
      </p:sp>
      <p:sp>
        <p:nvSpPr>
          <p:cNvPr id="218117" name="Rectangle 5"/>
          <p:cNvSpPr>
            <a:spLocks noGrp="1" noChangeArrowheads="1"/>
          </p:cNvSpPr>
          <p:nvPr>
            <p:ph type="subTitle" idx="1"/>
          </p:nvPr>
        </p:nvSpPr>
        <p:spPr>
          <a:xfrm>
            <a:off x="900113" y="2133600"/>
            <a:ext cx="7343775" cy="647700"/>
          </a:xfrm>
        </p:spPr>
        <p:txBody>
          <a:bodyPr/>
          <a:lstStyle>
            <a:lvl1pPr marL="0" indent="0" algn="ctr">
              <a:buFont typeface="Wingdings" pitchFamily="2" charset="2"/>
              <a:buNone/>
              <a:defRPr>
                <a:solidFill>
                  <a:schemeClr val="tx1"/>
                </a:solidFill>
              </a:defRPr>
            </a:lvl1pPr>
          </a:lstStyle>
          <a:p>
            <a:r>
              <a:rPr lang="en-GB"/>
              <a:t>Click to edit Master subtitle style</a:t>
            </a:r>
          </a:p>
        </p:txBody>
      </p:sp>
      <p:sp>
        <p:nvSpPr>
          <p:cNvPr id="16" name="Text Box 9"/>
          <p:cNvSpPr txBox="1">
            <a:spLocks noChangeArrowheads="1"/>
          </p:cNvSpPr>
          <p:nvPr userDrawn="1"/>
        </p:nvSpPr>
        <p:spPr bwMode="auto">
          <a:xfrm>
            <a:off x="5652120" y="160799"/>
            <a:ext cx="3332973" cy="369332"/>
          </a:xfrm>
          <a:prstGeom prst="rect">
            <a:avLst/>
          </a:prstGeom>
          <a:noFill/>
          <a:ln w="9525" algn="ctr">
            <a:noFill/>
            <a:miter lim="800000"/>
            <a:headEnd/>
            <a:tailEnd/>
          </a:ln>
          <a:effectLst/>
        </p:spPr>
        <p:txBody>
          <a:bodyPr wrap="square">
            <a:spAutoFit/>
          </a:bodyPr>
          <a:lstStyle/>
          <a:p>
            <a:pPr marL="228600" indent="-228600" algn="r">
              <a:spcBef>
                <a:spcPct val="20000"/>
              </a:spcBef>
              <a:buClr>
                <a:schemeClr val="folHlink"/>
              </a:buClr>
              <a:buSzPct val="65000"/>
              <a:buFont typeface="Wingdings" pitchFamily="2" charset="2"/>
              <a:buNone/>
              <a:defRPr/>
            </a:pPr>
            <a:r>
              <a:rPr lang="en-GB" sz="1800" dirty="0" smtClean="0">
                <a:solidFill>
                  <a:schemeClr val="tx1"/>
                </a:solidFill>
                <a:latin typeface="Arial" pitchFamily="34" charset="0"/>
                <a:cs typeface="Arial" pitchFamily="34" charset="0"/>
              </a:rPr>
              <a:t>Science Education</a:t>
            </a:r>
            <a:r>
              <a:rPr lang="en-GB" sz="1800" baseline="0" dirty="0" smtClean="0">
                <a:solidFill>
                  <a:schemeClr val="tx1"/>
                </a:solidFill>
                <a:latin typeface="Arial" pitchFamily="34" charset="0"/>
                <a:cs typeface="Arial" pitchFamily="34" charset="0"/>
              </a:rPr>
              <a:t> Group</a:t>
            </a:r>
            <a:endParaRPr lang="en-GB" sz="1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15888"/>
            <a:ext cx="2160587"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15888"/>
            <a:ext cx="6329363"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115888"/>
            <a:ext cx="8642350" cy="590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8"/>
            <a:ext cx="8424863" cy="576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196975"/>
            <a:ext cx="8569325"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23850" y="3684588"/>
            <a:ext cx="8569325"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sz="2800"/>
            </a:lvl1pPr>
            <a:lvl2pPr>
              <a:buFont typeface="Arial" pitchFamily="34" charset="0"/>
              <a:buChar char="•"/>
              <a:defRPr sz="2400"/>
            </a:lvl2pPr>
            <a:lvl3pPr>
              <a:buClr>
                <a:srgbClr val="661029"/>
              </a:buClr>
              <a:buFont typeface="Wingdings" pitchFamily="2" charset="2"/>
              <a:buChar char="Ø"/>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sz="2800"/>
            </a:lvl1pPr>
            <a:lvl2pPr>
              <a:buFont typeface="Arial" pitchFamily="34" charset="0"/>
              <a:buChar char="•"/>
              <a:defRPr sz="2400"/>
            </a:lvl2pPr>
            <a:lvl3pPr>
              <a:buClr>
                <a:srgbClr val="661029"/>
              </a:buClr>
              <a:buFont typeface="Wingdings" pitchFamily="2" charset="2"/>
              <a:buChar char="Ø"/>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solidFill>
                  <a:srgbClr val="661029"/>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196975"/>
            <a:ext cx="42084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196975"/>
            <a:ext cx="42084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89" name="Rectangle 81"/>
          <p:cNvSpPr>
            <a:spLocks noChangeArrowheads="1"/>
          </p:cNvSpPr>
          <p:nvPr/>
        </p:nvSpPr>
        <p:spPr bwMode="gray">
          <a:xfrm>
            <a:off x="0" y="6308725"/>
            <a:ext cx="9144000" cy="549275"/>
          </a:xfrm>
          <a:prstGeom prst="rect">
            <a:avLst/>
          </a:prstGeom>
          <a:solidFill>
            <a:srgbClr val="A53354"/>
          </a:solid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467" name="Rectangle 59"/>
          <p:cNvSpPr>
            <a:spLocks noChangeArrowheads="1"/>
          </p:cNvSpPr>
          <p:nvPr/>
        </p:nvSpPr>
        <p:spPr bwMode="gray">
          <a:xfrm>
            <a:off x="0" y="0"/>
            <a:ext cx="9144000" cy="836613"/>
          </a:xfrm>
          <a:prstGeom prst="rect">
            <a:avLst/>
          </a:prstGeom>
          <a:solidFill>
            <a:srgbClr val="A53354"/>
          </a:solidFill>
          <a:ln w="9525" algn="ctr">
            <a:noFill/>
            <a:miter lim="800000"/>
            <a:headEnd/>
            <a:tailEnd/>
          </a:ln>
          <a:effectLst/>
        </p:spPr>
        <p:txBody>
          <a:bodyPr wrap="none" anchor="ctr"/>
          <a:lstStyle/>
          <a:p>
            <a:pPr marL="2057400" indent="-228600" algn="ctr">
              <a:spcBef>
                <a:spcPct val="20000"/>
              </a:spcBef>
              <a:buClr>
                <a:schemeClr val="folHlink"/>
              </a:buClr>
              <a:buSzPct val="65000"/>
              <a:buFont typeface="Wingdings" pitchFamily="2" charset="2"/>
              <a:buChar char="n"/>
              <a:defRPr/>
            </a:pPr>
            <a:endParaRPr lang="en-US">
              <a:effectLst>
                <a:outerShdw blurRad="38100" dist="38100" dir="2700000" algn="tl">
                  <a:srgbClr val="FFFFFF"/>
                </a:outerShdw>
              </a:effectLst>
              <a:cs typeface="Arial" pitchFamily="34" charset="0"/>
            </a:endParaRPr>
          </a:p>
        </p:txBody>
      </p:sp>
      <p:sp>
        <p:nvSpPr>
          <p:cNvPr id="4100" name="Rectangle 56"/>
          <p:cNvSpPr>
            <a:spLocks noGrp="1" noChangeArrowheads="1"/>
          </p:cNvSpPr>
          <p:nvPr>
            <p:ph type="title"/>
          </p:nvPr>
        </p:nvSpPr>
        <p:spPr bwMode="white">
          <a:xfrm>
            <a:off x="250825" y="115888"/>
            <a:ext cx="842486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1" name="Rectangle 58"/>
          <p:cNvSpPr>
            <a:spLocks noGrp="1" noChangeArrowheads="1"/>
          </p:cNvSpPr>
          <p:nvPr>
            <p:ph type="body" idx="1"/>
          </p:nvPr>
        </p:nvSpPr>
        <p:spPr bwMode="auto">
          <a:xfrm>
            <a:off x="323850" y="1196975"/>
            <a:ext cx="856932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7495" name="Rectangle 87"/>
          <p:cNvSpPr>
            <a:spLocks noChangeArrowheads="1"/>
          </p:cNvSpPr>
          <p:nvPr/>
        </p:nvSpPr>
        <p:spPr bwMode="auto">
          <a:xfrm>
            <a:off x="1476375" y="6381750"/>
            <a:ext cx="841375" cy="1871663"/>
          </a:xfrm>
          <a:prstGeom prst="rect">
            <a:avLst/>
          </a:prstGeom>
          <a:no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496" name="Rectangle 88"/>
          <p:cNvSpPr>
            <a:spLocks noChangeArrowheads="1"/>
          </p:cNvSpPr>
          <p:nvPr/>
        </p:nvSpPr>
        <p:spPr bwMode="auto">
          <a:xfrm>
            <a:off x="0" y="836613"/>
            <a:ext cx="9144000" cy="144462"/>
          </a:xfrm>
          <a:prstGeom prst="rect">
            <a:avLst/>
          </a:prstGeom>
          <a:solidFill>
            <a:srgbClr val="C0D69A"/>
          </a:solidFill>
          <a:ln w="9525" algn="ctr">
            <a:noFill/>
            <a:miter lim="800000"/>
            <a:headEnd/>
            <a:tailEnd/>
          </a:ln>
          <a:effectLst/>
        </p:spPr>
        <p:txBody>
          <a:bodyPr wrap="none" anchor="ctr"/>
          <a:lstStyle/>
          <a:p>
            <a:pPr>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pic>
        <p:nvPicPr>
          <p:cNvPr id="4104" name="Picture 89" descr="uoyo_alpha"/>
          <p:cNvPicPr>
            <a:picLocks noChangeAspect="1" noChangeArrowheads="1"/>
          </p:cNvPicPr>
          <p:nvPr/>
        </p:nvPicPr>
        <p:blipFill>
          <a:blip r:embed="rId15" cstate="print"/>
          <a:srcRect/>
          <a:stretch>
            <a:fillRect/>
          </a:stretch>
        </p:blipFill>
        <p:spPr bwMode="white">
          <a:xfrm>
            <a:off x="6011863" y="6453188"/>
            <a:ext cx="2800350" cy="339725"/>
          </a:xfrm>
          <a:prstGeom prst="rect">
            <a:avLst/>
          </a:prstGeom>
          <a:noFill/>
          <a:ln w="9525">
            <a:noFill/>
            <a:miter lim="800000"/>
            <a:headEnd/>
            <a:tailEnd/>
          </a:ln>
        </p:spPr>
      </p:pic>
      <p:sp>
        <p:nvSpPr>
          <p:cNvPr id="17501" name="Text Box 93"/>
          <p:cNvSpPr txBox="1">
            <a:spLocks noChangeArrowheads="1"/>
          </p:cNvSpPr>
          <p:nvPr/>
        </p:nvSpPr>
        <p:spPr bwMode="auto">
          <a:xfrm flipH="1">
            <a:off x="8677275" y="0"/>
            <a:ext cx="471488" cy="304800"/>
          </a:xfrm>
          <a:prstGeom prst="rect">
            <a:avLst/>
          </a:prstGeom>
          <a:noFill/>
          <a:ln w="9525" algn="ctr">
            <a:noFill/>
            <a:miter lim="800000"/>
            <a:headEnd/>
            <a:tailEnd/>
          </a:ln>
          <a:effectLst/>
        </p:spPr>
        <p:txBody>
          <a:bodyPr>
            <a:spAutoFit/>
          </a:bodyPr>
          <a:lstStyle/>
          <a:p>
            <a:pPr marL="228600" indent="-228600" algn="r">
              <a:spcBef>
                <a:spcPct val="20000"/>
              </a:spcBef>
              <a:buClr>
                <a:schemeClr val="folHlink"/>
              </a:buClr>
              <a:buSzPct val="65000"/>
              <a:buFont typeface="Wingdings" pitchFamily="2" charset="2"/>
              <a:buNone/>
              <a:defRPr/>
            </a:pPr>
            <a:fld id="{5953ABD2-819F-464F-AC15-54A01F4E9605}" type="slidenum">
              <a:rPr lang="en-GB" sz="1400">
                <a:solidFill>
                  <a:schemeClr val="tx1"/>
                </a:solidFill>
                <a:latin typeface="Arial" pitchFamily="34" charset="0"/>
                <a:cs typeface="Arial" pitchFamily="34" charset="0"/>
              </a:rPr>
              <a:pPr marL="228600" indent="-228600" algn="r">
                <a:spcBef>
                  <a:spcPct val="20000"/>
                </a:spcBef>
                <a:buClr>
                  <a:schemeClr val="folHlink"/>
                </a:buClr>
                <a:buSzPct val="65000"/>
                <a:buFont typeface="Wingdings" pitchFamily="2" charset="2"/>
                <a:buNone/>
                <a:defRPr/>
              </a:pPr>
              <a:t>‹#›</a:t>
            </a:fld>
            <a:endParaRPr lang="en-GB" sz="1400">
              <a:solidFill>
                <a:schemeClr val="tx1"/>
              </a:solidFill>
              <a:latin typeface="Arial" pitchFamily="34" charset="0"/>
              <a:cs typeface="Arial" pitchFamily="34" charset="0"/>
            </a:endParaRPr>
          </a:p>
        </p:txBody>
      </p:sp>
      <p:sp>
        <p:nvSpPr>
          <p:cNvPr id="11" name="Text Box 9"/>
          <p:cNvSpPr txBox="1">
            <a:spLocks noChangeArrowheads="1"/>
          </p:cNvSpPr>
          <p:nvPr userDrawn="1"/>
        </p:nvSpPr>
        <p:spPr bwMode="auto">
          <a:xfrm>
            <a:off x="230915" y="6381328"/>
            <a:ext cx="3332973" cy="369332"/>
          </a:xfrm>
          <a:prstGeom prst="rect">
            <a:avLst/>
          </a:prstGeom>
          <a:noFill/>
          <a:ln w="9525" algn="ctr">
            <a:noFill/>
            <a:miter lim="800000"/>
            <a:headEnd/>
            <a:tailEnd/>
          </a:ln>
          <a:effectLst/>
        </p:spPr>
        <p:txBody>
          <a:bodyPr wrap="square">
            <a:spAutoFit/>
          </a:bodyPr>
          <a:lstStyle/>
          <a:p>
            <a:pPr marL="228600" indent="-228600" algn="l">
              <a:spcBef>
                <a:spcPct val="20000"/>
              </a:spcBef>
              <a:buClr>
                <a:schemeClr val="folHlink"/>
              </a:buClr>
              <a:buSzPct val="65000"/>
              <a:buFont typeface="Wingdings" pitchFamily="2" charset="2"/>
              <a:buNone/>
              <a:defRPr/>
            </a:pPr>
            <a:r>
              <a:rPr lang="en-GB" sz="1800" dirty="0" smtClean="0">
                <a:solidFill>
                  <a:schemeClr val="tx1"/>
                </a:solidFill>
                <a:latin typeface="Arial" pitchFamily="34" charset="0"/>
                <a:cs typeface="Arial" pitchFamily="34" charset="0"/>
              </a:rPr>
              <a:t>Science Education</a:t>
            </a:r>
            <a:r>
              <a:rPr lang="en-GB" sz="1800" baseline="0" dirty="0" smtClean="0">
                <a:solidFill>
                  <a:schemeClr val="tx1"/>
                </a:solidFill>
                <a:latin typeface="Arial" pitchFamily="34" charset="0"/>
                <a:cs typeface="Arial" pitchFamily="34" charset="0"/>
              </a:rPr>
              <a:t> Group</a:t>
            </a:r>
            <a:endParaRPr lang="en-GB" sz="1800" dirty="0">
              <a:solidFill>
                <a:schemeClr val="tx1"/>
              </a:solidFill>
              <a:latin typeface="Arial"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761"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0" fontAlgn="base" hangingPunct="0">
        <a:spcBef>
          <a:spcPct val="30000"/>
        </a:spcBef>
        <a:spcAft>
          <a:spcPct val="0"/>
        </a:spcAft>
        <a:buClr>
          <a:srgbClr val="A53354"/>
        </a:buClr>
        <a:buFont typeface="Wingdings" pitchFamily="2" charset="2"/>
        <a:buChar char="§"/>
        <a:defRPr sz="3200">
          <a:solidFill>
            <a:srgbClr val="661029"/>
          </a:solidFill>
          <a:latin typeface="+mn-lt"/>
          <a:ea typeface="+mn-ea"/>
          <a:cs typeface="+mn-cs"/>
        </a:defRPr>
      </a:lvl1pPr>
      <a:lvl2pPr marL="742950" indent="-285750" algn="l" rtl="0" eaLnBrk="0" fontAlgn="base" hangingPunct="0">
        <a:spcBef>
          <a:spcPct val="30000"/>
        </a:spcBef>
        <a:spcAft>
          <a:spcPct val="0"/>
        </a:spcAft>
        <a:buClr>
          <a:srgbClr val="3B6C52"/>
        </a:buClr>
        <a:buFont typeface="Wingdings" pitchFamily="2" charset="2"/>
        <a:buChar char="§"/>
        <a:defRPr sz="2400">
          <a:solidFill>
            <a:srgbClr val="3B6C52"/>
          </a:solidFill>
          <a:latin typeface="+mn-lt"/>
          <a:cs typeface="+mn-cs"/>
        </a:defRPr>
      </a:lvl2pPr>
      <a:lvl3pPr marL="1143000" indent="-228600" algn="l" rtl="0" eaLnBrk="0" fontAlgn="base" hangingPunct="0">
        <a:spcBef>
          <a:spcPct val="30000"/>
        </a:spcBef>
        <a:spcAft>
          <a:spcPct val="0"/>
        </a:spcAft>
        <a:buClr>
          <a:schemeClr val="hlink"/>
        </a:buClr>
        <a:buSzPct val="65000"/>
        <a:buFont typeface="Wingdings" pitchFamily="2" charset="2"/>
        <a:buChar char="n"/>
        <a:defRPr sz="2800">
          <a:solidFill>
            <a:srgbClr val="000000"/>
          </a:solidFill>
          <a:latin typeface="+mn-lt"/>
          <a:cs typeface="+mn-cs"/>
        </a:defRPr>
      </a:lvl3pPr>
      <a:lvl4pPr marL="1600200" indent="-228600" algn="l" rtl="0" eaLnBrk="0" fontAlgn="base" hangingPunct="0">
        <a:spcBef>
          <a:spcPct val="30000"/>
        </a:spcBef>
        <a:spcAft>
          <a:spcPct val="0"/>
        </a:spcAft>
        <a:buClr>
          <a:srgbClr val="002569"/>
        </a:buClr>
        <a:buSzPct val="65000"/>
        <a:buFont typeface="Wingdings" pitchFamily="2" charset="2"/>
        <a:buChar char="n"/>
        <a:defRPr sz="2600">
          <a:solidFill>
            <a:srgbClr val="000000"/>
          </a:solidFill>
          <a:latin typeface="+mn-lt"/>
          <a:cs typeface="+mn-cs"/>
        </a:defRPr>
      </a:lvl4pPr>
      <a:lvl5pPr marL="2057400" indent="-228600" algn="l" rtl="0" eaLnBrk="0" fontAlgn="base" hangingPunct="0">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5pPr>
      <a:lvl6pPr marL="2514600" indent="-228600" algn="l" rtl="0" fontAlgn="base">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6pPr>
      <a:lvl7pPr marL="2971800" indent="-228600" algn="l" rtl="0" fontAlgn="base">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7pPr>
      <a:lvl8pPr marL="3429000" indent="-228600" algn="l" rtl="0" fontAlgn="base">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8pPr>
      <a:lvl9pPr marL="3886200" indent="-228600" algn="l" rtl="0" fontAlgn="base">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67" name="Rectangle 59"/>
          <p:cNvSpPr>
            <a:spLocks noChangeArrowheads="1"/>
          </p:cNvSpPr>
          <p:nvPr/>
        </p:nvSpPr>
        <p:spPr bwMode="gray">
          <a:xfrm>
            <a:off x="0" y="0"/>
            <a:ext cx="9144000" cy="836613"/>
          </a:xfrm>
          <a:prstGeom prst="rect">
            <a:avLst/>
          </a:prstGeom>
          <a:solidFill>
            <a:srgbClr val="A53354"/>
          </a:solidFill>
          <a:ln w="9525" algn="ctr">
            <a:noFill/>
            <a:miter lim="800000"/>
            <a:headEnd/>
            <a:tailEnd/>
          </a:ln>
          <a:effectLst/>
        </p:spPr>
        <p:txBody>
          <a:bodyPr wrap="none" anchor="ctr"/>
          <a:lstStyle/>
          <a:p>
            <a:pPr marL="2057400" indent="-228600" algn="ctr">
              <a:spcBef>
                <a:spcPct val="20000"/>
              </a:spcBef>
              <a:buClr>
                <a:srgbClr val="009999"/>
              </a:buClr>
              <a:buSzPct val="65000"/>
              <a:buFont typeface="Wingdings" pitchFamily="2" charset="2"/>
              <a:buChar char="n"/>
              <a:defRPr/>
            </a:pPr>
            <a:endParaRPr lang="en-US">
              <a:effectLst>
                <a:outerShdw blurRad="38100" dist="38100" dir="2700000" algn="tl">
                  <a:srgbClr val="FFFFFF"/>
                </a:outerShdw>
              </a:effectLst>
              <a:cs typeface="Arial" pitchFamily="34" charset="0"/>
            </a:endParaRPr>
          </a:p>
        </p:txBody>
      </p:sp>
      <p:sp>
        <p:nvSpPr>
          <p:cNvPr id="1028" name="Rectangle 56"/>
          <p:cNvSpPr>
            <a:spLocks noGrp="1" noChangeArrowheads="1"/>
          </p:cNvSpPr>
          <p:nvPr>
            <p:ph type="title"/>
          </p:nvPr>
        </p:nvSpPr>
        <p:spPr bwMode="white">
          <a:xfrm>
            <a:off x="250825" y="115888"/>
            <a:ext cx="842486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9" name="Rectangle 58"/>
          <p:cNvSpPr>
            <a:spLocks noGrp="1" noChangeArrowheads="1"/>
          </p:cNvSpPr>
          <p:nvPr>
            <p:ph type="body" idx="1"/>
          </p:nvPr>
        </p:nvSpPr>
        <p:spPr bwMode="auto">
          <a:xfrm>
            <a:off x="323850" y="1196975"/>
            <a:ext cx="856932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sp>
        <p:nvSpPr>
          <p:cNvPr id="17495" name="Rectangle 87"/>
          <p:cNvSpPr>
            <a:spLocks noChangeArrowheads="1"/>
          </p:cNvSpPr>
          <p:nvPr/>
        </p:nvSpPr>
        <p:spPr bwMode="auto">
          <a:xfrm>
            <a:off x="1476375" y="6381750"/>
            <a:ext cx="841375" cy="1871663"/>
          </a:xfrm>
          <a:prstGeom prst="rect">
            <a:avLst/>
          </a:prstGeom>
          <a:no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496" name="Rectangle 88"/>
          <p:cNvSpPr>
            <a:spLocks noChangeArrowheads="1"/>
          </p:cNvSpPr>
          <p:nvPr/>
        </p:nvSpPr>
        <p:spPr bwMode="auto">
          <a:xfrm>
            <a:off x="0" y="836613"/>
            <a:ext cx="9144000" cy="144462"/>
          </a:xfrm>
          <a:prstGeom prst="rect">
            <a:avLst/>
          </a:prstGeom>
          <a:solidFill>
            <a:srgbClr val="C0D69A"/>
          </a:solid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501" name="Text Box 93"/>
          <p:cNvSpPr txBox="1">
            <a:spLocks noChangeArrowheads="1"/>
          </p:cNvSpPr>
          <p:nvPr/>
        </p:nvSpPr>
        <p:spPr bwMode="auto">
          <a:xfrm flipH="1">
            <a:off x="8677275" y="0"/>
            <a:ext cx="471488" cy="304800"/>
          </a:xfrm>
          <a:prstGeom prst="rect">
            <a:avLst/>
          </a:prstGeom>
          <a:noFill/>
          <a:ln w="9525" algn="ctr">
            <a:noFill/>
            <a:miter lim="800000"/>
            <a:headEnd/>
            <a:tailEnd/>
          </a:ln>
          <a:effectLst/>
        </p:spPr>
        <p:txBody>
          <a:bodyPr>
            <a:spAutoFit/>
          </a:bodyPr>
          <a:lstStyle/>
          <a:p>
            <a:pPr marL="228600" indent="-228600" algn="r">
              <a:spcBef>
                <a:spcPct val="20000"/>
              </a:spcBef>
              <a:buClr>
                <a:srgbClr val="009999"/>
              </a:buClr>
              <a:buSzPct val="65000"/>
              <a:buFont typeface="Wingdings" pitchFamily="2" charset="2"/>
              <a:buNone/>
              <a:defRPr/>
            </a:pPr>
            <a:fld id="{C1062DAB-0801-4D30-A95F-8A427DEE0C59}" type="slidenum">
              <a:rPr lang="en-GB" sz="1400">
                <a:solidFill>
                  <a:srgbClr val="FFFFFF"/>
                </a:solidFill>
                <a:latin typeface="Arial" pitchFamily="34" charset="0"/>
                <a:cs typeface="Arial" pitchFamily="34" charset="0"/>
              </a:rPr>
              <a:pPr marL="228600" indent="-228600" algn="r">
                <a:spcBef>
                  <a:spcPct val="20000"/>
                </a:spcBef>
                <a:buClr>
                  <a:srgbClr val="009999"/>
                </a:buClr>
                <a:buSzPct val="65000"/>
                <a:buFont typeface="Wingdings" pitchFamily="2" charset="2"/>
                <a:buNone/>
                <a:defRPr/>
              </a:pPr>
              <a:t>‹#›</a:t>
            </a:fld>
            <a:endParaRPr lang="en-GB" sz="1400">
              <a:solidFill>
                <a:srgbClr val="FFFFFF"/>
              </a:solidFill>
              <a:latin typeface="Arial" pitchFamily="34" charset="0"/>
              <a:cs typeface="Arial" pitchFamily="34" charset="0"/>
            </a:endParaRPr>
          </a:p>
        </p:txBody>
      </p:sp>
      <p:pic>
        <p:nvPicPr>
          <p:cNvPr id="1036" name="Picture 12"/>
          <p:cNvPicPr>
            <a:picLocks noChangeAspect="1" noChangeArrowheads="1"/>
          </p:cNvPicPr>
          <p:nvPr/>
        </p:nvPicPr>
        <p:blipFill>
          <a:blip r:embed="rId3"/>
          <a:srcRect/>
          <a:stretch>
            <a:fillRect/>
          </a:stretch>
        </p:blipFill>
        <p:spPr bwMode="auto">
          <a:xfrm>
            <a:off x="5927725" y="6165304"/>
            <a:ext cx="3216275" cy="6207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71" r:id="rId1"/>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itchFamily="34" charset="0"/>
          <a:cs typeface="Arial" pitchFamily="34" charset="0"/>
        </a:defRPr>
      </a:lvl2pPr>
      <a:lvl3pPr algn="l" rtl="0" eaLnBrk="1" fontAlgn="base" hangingPunct="1">
        <a:spcBef>
          <a:spcPct val="0"/>
        </a:spcBef>
        <a:spcAft>
          <a:spcPct val="0"/>
        </a:spcAft>
        <a:defRPr sz="3600">
          <a:solidFill>
            <a:schemeClr val="tx1"/>
          </a:solidFill>
          <a:latin typeface="Arial" pitchFamily="34" charset="0"/>
          <a:cs typeface="Arial" pitchFamily="34" charset="0"/>
        </a:defRPr>
      </a:lvl3pPr>
      <a:lvl4pPr algn="l" rtl="0" eaLnBrk="1" fontAlgn="base" hangingPunct="1">
        <a:spcBef>
          <a:spcPct val="0"/>
        </a:spcBef>
        <a:spcAft>
          <a:spcPct val="0"/>
        </a:spcAft>
        <a:defRPr sz="3600">
          <a:solidFill>
            <a:schemeClr val="tx1"/>
          </a:solidFill>
          <a:latin typeface="Arial" pitchFamily="34" charset="0"/>
          <a:cs typeface="Arial" pitchFamily="34" charset="0"/>
        </a:defRPr>
      </a:lvl4pPr>
      <a:lvl5pPr algn="l" rtl="0" eaLnBrk="1" fontAlgn="base" hangingPunct="1">
        <a:spcBef>
          <a:spcPct val="0"/>
        </a:spcBef>
        <a:spcAft>
          <a:spcPct val="0"/>
        </a:spcAft>
        <a:defRPr sz="3600">
          <a:solidFill>
            <a:schemeClr val="tx1"/>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pitchFamily="34" charset="0"/>
          <a:cs typeface="Arial" pitchFamily="34" charset="0"/>
        </a:defRPr>
      </a:lvl6pPr>
      <a:lvl7pPr marL="914400" algn="l" rtl="0" eaLnBrk="1" fontAlgn="base" hangingPunct="1">
        <a:spcBef>
          <a:spcPct val="0"/>
        </a:spcBef>
        <a:spcAft>
          <a:spcPct val="0"/>
        </a:spcAft>
        <a:defRPr sz="3600">
          <a:solidFill>
            <a:schemeClr val="tx1"/>
          </a:solidFill>
          <a:latin typeface="Arial" pitchFamily="34" charset="0"/>
          <a:cs typeface="Arial" pitchFamily="34" charset="0"/>
        </a:defRPr>
      </a:lvl7pPr>
      <a:lvl8pPr marL="1371600" algn="l" rtl="0" eaLnBrk="1" fontAlgn="base" hangingPunct="1">
        <a:spcBef>
          <a:spcPct val="0"/>
        </a:spcBef>
        <a:spcAft>
          <a:spcPct val="0"/>
        </a:spcAft>
        <a:defRPr sz="3600">
          <a:solidFill>
            <a:schemeClr val="tx1"/>
          </a:solidFill>
          <a:latin typeface="Arial" pitchFamily="34" charset="0"/>
          <a:cs typeface="Arial" pitchFamily="34" charset="0"/>
        </a:defRPr>
      </a:lvl8pPr>
      <a:lvl9pPr marL="1828800" algn="l" rtl="0" eaLnBrk="1" fontAlgn="base" hangingPunct="1">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1" fontAlgn="base" hangingPunct="1">
        <a:spcBef>
          <a:spcPct val="30000"/>
        </a:spcBef>
        <a:spcAft>
          <a:spcPct val="0"/>
        </a:spcAft>
        <a:buClr>
          <a:srgbClr val="A53354"/>
        </a:buClr>
        <a:buFont typeface="Wingdings" pitchFamily="2" charset="2"/>
        <a:buChar char="§"/>
        <a:defRPr sz="3200">
          <a:solidFill>
            <a:srgbClr val="661029"/>
          </a:solidFill>
          <a:latin typeface="+mn-lt"/>
          <a:ea typeface="+mn-ea"/>
          <a:cs typeface="+mn-cs"/>
        </a:defRPr>
      </a:lvl1pPr>
      <a:lvl2pPr marL="742950" indent="-285750" algn="l" rtl="0" eaLnBrk="1" fontAlgn="base" hangingPunct="1">
        <a:spcBef>
          <a:spcPct val="30000"/>
        </a:spcBef>
        <a:spcAft>
          <a:spcPct val="0"/>
        </a:spcAft>
        <a:buClr>
          <a:srgbClr val="3B6C52"/>
        </a:buClr>
        <a:buFont typeface="Wingdings" pitchFamily="2" charset="2"/>
        <a:buChar char="§"/>
        <a:defRPr sz="2400">
          <a:solidFill>
            <a:srgbClr val="3B6C52"/>
          </a:solidFill>
          <a:latin typeface="+mn-lt"/>
          <a:cs typeface="+mn-cs"/>
        </a:defRPr>
      </a:lvl2pPr>
      <a:lvl3pPr marL="1143000" indent="-228600" algn="l" rtl="0" eaLnBrk="1" fontAlgn="base" hangingPunct="1">
        <a:spcBef>
          <a:spcPct val="30000"/>
        </a:spcBef>
        <a:spcAft>
          <a:spcPct val="0"/>
        </a:spcAft>
        <a:buClr>
          <a:schemeClr val="hlink"/>
        </a:buClr>
        <a:buSzPct val="65000"/>
        <a:buFont typeface="Wingdings" pitchFamily="2" charset="2"/>
        <a:buChar char="n"/>
        <a:defRPr sz="2800">
          <a:solidFill>
            <a:srgbClr val="000000"/>
          </a:solidFill>
          <a:latin typeface="+mn-lt"/>
          <a:cs typeface="+mn-cs"/>
        </a:defRPr>
      </a:lvl3pPr>
      <a:lvl4pPr marL="1600200" indent="-228600" algn="l" rtl="0" eaLnBrk="1" fontAlgn="base" hangingPunct="1">
        <a:spcBef>
          <a:spcPct val="30000"/>
        </a:spcBef>
        <a:spcAft>
          <a:spcPct val="0"/>
        </a:spcAft>
        <a:buClr>
          <a:srgbClr val="002569"/>
        </a:buClr>
        <a:buSzPct val="65000"/>
        <a:buFont typeface="Wingdings" pitchFamily="2" charset="2"/>
        <a:buChar char="n"/>
        <a:defRPr sz="2600">
          <a:solidFill>
            <a:srgbClr val="000000"/>
          </a:solidFill>
          <a:latin typeface="+mn-lt"/>
          <a:cs typeface="+mn-cs"/>
        </a:defRPr>
      </a:lvl4pPr>
      <a:lvl5pPr marL="20574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5pPr>
      <a:lvl6pPr marL="25146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6pPr>
      <a:lvl7pPr marL="29718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7pPr>
      <a:lvl8pPr marL="34290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8pPr>
      <a:lvl9pPr marL="38862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67" name="Rectangle 59"/>
          <p:cNvSpPr>
            <a:spLocks noChangeArrowheads="1"/>
          </p:cNvSpPr>
          <p:nvPr/>
        </p:nvSpPr>
        <p:spPr bwMode="gray">
          <a:xfrm>
            <a:off x="0" y="0"/>
            <a:ext cx="9144000" cy="836613"/>
          </a:xfrm>
          <a:prstGeom prst="rect">
            <a:avLst/>
          </a:prstGeom>
          <a:solidFill>
            <a:srgbClr val="A53354"/>
          </a:solidFill>
          <a:ln w="9525" algn="ctr">
            <a:noFill/>
            <a:miter lim="800000"/>
            <a:headEnd/>
            <a:tailEnd/>
          </a:ln>
          <a:effectLst/>
        </p:spPr>
        <p:txBody>
          <a:bodyPr wrap="none" anchor="ctr"/>
          <a:lstStyle/>
          <a:p>
            <a:pPr marL="2057400" indent="-228600" algn="ctr">
              <a:spcBef>
                <a:spcPct val="20000"/>
              </a:spcBef>
              <a:buClr>
                <a:srgbClr val="009999"/>
              </a:buClr>
              <a:buSzPct val="65000"/>
              <a:buFont typeface="Wingdings" pitchFamily="2" charset="2"/>
              <a:buChar char="n"/>
              <a:defRPr/>
            </a:pPr>
            <a:endParaRPr lang="en-US">
              <a:effectLst>
                <a:outerShdw blurRad="38100" dist="38100" dir="2700000" algn="tl">
                  <a:srgbClr val="FFFFFF"/>
                </a:outerShdw>
              </a:effectLst>
              <a:cs typeface="Arial" pitchFamily="34" charset="0"/>
            </a:endParaRPr>
          </a:p>
        </p:txBody>
      </p:sp>
      <p:sp>
        <p:nvSpPr>
          <p:cNvPr id="1028" name="Rectangle 56"/>
          <p:cNvSpPr>
            <a:spLocks noGrp="1" noChangeArrowheads="1"/>
          </p:cNvSpPr>
          <p:nvPr>
            <p:ph type="title"/>
          </p:nvPr>
        </p:nvSpPr>
        <p:spPr bwMode="white">
          <a:xfrm>
            <a:off x="250825" y="115888"/>
            <a:ext cx="842486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9" name="Rectangle 58"/>
          <p:cNvSpPr>
            <a:spLocks noGrp="1" noChangeArrowheads="1"/>
          </p:cNvSpPr>
          <p:nvPr>
            <p:ph type="body" idx="1"/>
          </p:nvPr>
        </p:nvSpPr>
        <p:spPr bwMode="auto">
          <a:xfrm>
            <a:off x="323850" y="1196975"/>
            <a:ext cx="856932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sp>
        <p:nvSpPr>
          <p:cNvPr id="17495" name="Rectangle 87"/>
          <p:cNvSpPr>
            <a:spLocks noChangeArrowheads="1"/>
          </p:cNvSpPr>
          <p:nvPr/>
        </p:nvSpPr>
        <p:spPr bwMode="auto">
          <a:xfrm>
            <a:off x="1476375" y="6381750"/>
            <a:ext cx="841375" cy="1871663"/>
          </a:xfrm>
          <a:prstGeom prst="rect">
            <a:avLst/>
          </a:prstGeom>
          <a:no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496" name="Rectangle 88"/>
          <p:cNvSpPr>
            <a:spLocks noChangeArrowheads="1"/>
          </p:cNvSpPr>
          <p:nvPr/>
        </p:nvSpPr>
        <p:spPr bwMode="auto">
          <a:xfrm>
            <a:off x="0" y="836613"/>
            <a:ext cx="9144000" cy="144462"/>
          </a:xfrm>
          <a:prstGeom prst="rect">
            <a:avLst/>
          </a:prstGeom>
          <a:solidFill>
            <a:srgbClr val="C0D69A"/>
          </a:solid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501" name="Text Box 93"/>
          <p:cNvSpPr txBox="1">
            <a:spLocks noChangeArrowheads="1"/>
          </p:cNvSpPr>
          <p:nvPr/>
        </p:nvSpPr>
        <p:spPr bwMode="auto">
          <a:xfrm flipH="1">
            <a:off x="8677275" y="0"/>
            <a:ext cx="471488" cy="304800"/>
          </a:xfrm>
          <a:prstGeom prst="rect">
            <a:avLst/>
          </a:prstGeom>
          <a:noFill/>
          <a:ln w="9525" algn="ctr">
            <a:noFill/>
            <a:miter lim="800000"/>
            <a:headEnd/>
            <a:tailEnd/>
          </a:ln>
          <a:effectLst/>
        </p:spPr>
        <p:txBody>
          <a:bodyPr>
            <a:spAutoFit/>
          </a:bodyPr>
          <a:lstStyle/>
          <a:p>
            <a:pPr marL="228600" indent="-228600" algn="r">
              <a:spcBef>
                <a:spcPct val="20000"/>
              </a:spcBef>
              <a:buClr>
                <a:srgbClr val="009999"/>
              </a:buClr>
              <a:buSzPct val="65000"/>
              <a:buFont typeface="Wingdings" pitchFamily="2" charset="2"/>
              <a:buNone/>
              <a:defRPr/>
            </a:pPr>
            <a:fld id="{C1062DAB-0801-4D30-A95F-8A427DEE0C59}" type="slidenum">
              <a:rPr lang="en-GB" sz="1400">
                <a:solidFill>
                  <a:srgbClr val="FFFFFF"/>
                </a:solidFill>
                <a:latin typeface="Arial" pitchFamily="34" charset="0"/>
                <a:cs typeface="Arial" pitchFamily="34" charset="0"/>
              </a:rPr>
              <a:pPr marL="228600" indent="-228600" algn="r">
                <a:spcBef>
                  <a:spcPct val="20000"/>
                </a:spcBef>
                <a:buClr>
                  <a:srgbClr val="009999"/>
                </a:buClr>
                <a:buSzPct val="65000"/>
                <a:buFont typeface="Wingdings" pitchFamily="2" charset="2"/>
                <a:buNone/>
                <a:defRPr/>
              </a:pPr>
              <a:t>‹#›</a:t>
            </a:fld>
            <a:endParaRPr lang="en-GB" sz="1400">
              <a:solidFill>
                <a:srgbClr val="FFFFFF"/>
              </a:solidFill>
              <a:latin typeface="Arial" pitchFamily="34" charset="0"/>
              <a:cs typeface="Arial" pitchFamily="34" charset="0"/>
            </a:endParaRPr>
          </a:p>
        </p:txBody>
      </p:sp>
      <p:pic>
        <p:nvPicPr>
          <p:cNvPr id="1036" name="Picture 12"/>
          <p:cNvPicPr>
            <a:picLocks noChangeAspect="1" noChangeArrowheads="1"/>
          </p:cNvPicPr>
          <p:nvPr/>
        </p:nvPicPr>
        <p:blipFill>
          <a:blip r:embed="rId3"/>
          <a:srcRect/>
          <a:stretch>
            <a:fillRect/>
          </a:stretch>
        </p:blipFill>
        <p:spPr bwMode="auto">
          <a:xfrm>
            <a:off x="5927725" y="6165304"/>
            <a:ext cx="3216275" cy="6207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79" r:id="rId1"/>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itchFamily="34" charset="0"/>
          <a:cs typeface="Arial" pitchFamily="34" charset="0"/>
        </a:defRPr>
      </a:lvl2pPr>
      <a:lvl3pPr algn="l" rtl="0" eaLnBrk="1" fontAlgn="base" hangingPunct="1">
        <a:spcBef>
          <a:spcPct val="0"/>
        </a:spcBef>
        <a:spcAft>
          <a:spcPct val="0"/>
        </a:spcAft>
        <a:defRPr sz="3600">
          <a:solidFill>
            <a:schemeClr val="tx1"/>
          </a:solidFill>
          <a:latin typeface="Arial" pitchFamily="34" charset="0"/>
          <a:cs typeface="Arial" pitchFamily="34" charset="0"/>
        </a:defRPr>
      </a:lvl3pPr>
      <a:lvl4pPr algn="l" rtl="0" eaLnBrk="1" fontAlgn="base" hangingPunct="1">
        <a:spcBef>
          <a:spcPct val="0"/>
        </a:spcBef>
        <a:spcAft>
          <a:spcPct val="0"/>
        </a:spcAft>
        <a:defRPr sz="3600">
          <a:solidFill>
            <a:schemeClr val="tx1"/>
          </a:solidFill>
          <a:latin typeface="Arial" pitchFamily="34" charset="0"/>
          <a:cs typeface="Arial" pitchFamily="34" charset="0"/>
        </a:defRPr>
      </a:lvl4pPr>
      <a:lvl5pPr algn="l" rtl="0" eaLnBrk="1" fontAlgn="base" hangingPunct="1">
        <a:spcBef>
          <a:spcPct val="0"/>
        </a:spcBef>
        <a:spcAft>
          <a:spcPct val="0"/>
        </a:spcAft>
        <a:defRPr sz="3600">
          <a:solidFill>
            <a:schemeClr val="tx1"/>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pitchFamily="34" charset="0"/>
          <a:cs typeface="Arial" pitchFamily="34" charset="0"/>
        </a:defRPr>
      </a:lvl6pPr>
      <a:lvl7pPr marL="914400" algn="l" rtl="0" eaLnBrk="1" fontAlgn="base" hangingPunct="1">
        <a:spcBef>
          <a:spcPct val="0"/>
        </a:spcBef>
        <a:spcAft>
          <a:spcPct val="0"/>
        </a:spcAft>
        <a:defRPr sz="3600">
          <a:solidFill>
            <a:schemeClr val="tx1"/>
          </a:solidFill>
          <a:latin typeface="Arial" pitchFamily="34" charset="0"/>
          <a:cs typeface="Arial" pitchFamily="34" charset="0"/>
        </a:defRPr>
      </a:lvl7pPr>
      <a:lvl8pPr marL="1371600" algn="l" rtl="0" eaLnBrk="1" fontAlgn="base" hangingPunct="1">
        <a:spcBef>
          <a:spcPct val="0"/>
        </a:spcBef>
        <a:spcAft>
          <a:spcPct val="0"/>
        </a:spcAft>
        <a:defRPr sz="3600">
          <a:solidFill>
            <a:schemeClr val="tx1"/>
          </a:solidFill>
          <a:latin typeface="Arial" pitchFamily="34" charset="0"/>
          <a:cs typeface="Arial" pitchFamily="34" charset="0"/>
        </a:defRPr>
      </a:lvl8pPr>
      <a:lvl9pPr marL="1828800" algn="l" rtl="0" eaLnBrk="1" fontAlgn="base" hangingPunct="1">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1" fontAlgn="base" hangingPunct="1">
        <a:spcBef>
          <a:spcPct val="30000"/>
        </a:spcBef>
        <a:spcAft>
          <a:spcPct val="0"/>
        </a:spcAft>
        <a:buClr>
          <a:srgbClr val="A53354"/>
        </a:buClr>
        <a:buFont typeface="Wingdings" pitchFamily="2" charset="2"/>
        <a:buChar char="§"/>
        <a:defRPr sz="3200">
          <a:solidFill>
            <a:srgbClr val="661029"/>
          </a:solidFill>
          <a:latin typeface="+mn-lt"/>
          <a:ea typeface="+mn-ea"/>
          <a:cs typeface="+mn-cs"/>
        </a:defRPr>
      </a:lvl1pPr>
      <a:lvl2pPr marL="742950" indent="-285750" algn="l" rtl="0" eaLnBrk="1" fontAlgn="base" hangingPunct="1">
        <a:spcBef>
          <a:spcPct val="30000"/>
        </a:spcBef>
        <a:spcAft>
          <a:spcPct val="0"/>
        </a:spcAft>
        <a:buClr>
          <a:srgbClr val="3B6C52"/>
        </a:buClr>
        <a:buFont typeface="Wingdings" pitchFamily="2" charset="2"/>
        <a:buChar char="§"/>
        <a:defRPr sz="2400">
          <a:solidFill>
            <a:srgbClr val="3B6C52"/>
          </a:solidFill>
          <a:latin typeface="+mn-lt"/>
          <a:cs typeface="+mn-cs"/>
        </a:defRPr>
      </a:lvl2pPr>
      <a:lvl3pPr marL="1143000" indent="-228600" algn="l" rtl="0" eaLnBrk="1" fontAlgn="base" hangingPunct="1">
        <a:spcBef>
          <a:spcPct val="30000"/>
        </a:spcBef>
        <a:spcAft>
          <a:spcPct val="0"/>
        </a:spcAft>
        <a:buClr>
          <a:schemeClr val="hlink"/>
        </a:buClr>
        <a:buSzPct val="65000"/>
        <a:buFont typeface="Wingdings" pitchFamily="2" charset="2"/>
        <a:buChar char="n"/>
        <a:defRPr sz="2800">
          <a:solidFill>
            <a:srgbClr val="000000"/>
          </a:solidFill>
          <a:latin typeface="+mn-lt"/>
          <a:cs typeface="+mn-cs"/>
        </a:defRPr>
      </a:lvl3pPr>
      <a:lvl4pPr marL="1600200" indent="-228600" algn="l" rtl="0" eaLnBrk="1" fontAlgn="base" hangingPunct="1">
        <a:spcBef>
          <a:spcPct val="30000"/>
        </a:spcBef>
        <a:spcAft>
          <a:spcPct val="0"/>
        </a:spcAft>
        <a:buClr>
          <a:srgbClr val="002569"/>
        </a:buClr>
        <a:buSzPct val="65000"/>
        <a:buFont typeface="Wingdings" pitchFamily="2" charset="2"/>
        <a:buChar char="n"/>
        <a:defRPr sz="2600">
          <a:solidFill>
            <a:srgbClr val="000000"/>
          </a:solidFill>
          <a:latin typeface="+mn-lt"/>
          <a:cs typeface="+mn-cs"/>
        </a:defRPr>
      </a:lvl4pPr>
      <a:lvl5pPr marL="20574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5pPr>
      <a:lvl6pPr marL="25146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6pPr>
      <a:lvl7pPr marL="29718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7pPr>
      <a:lvl8pPr marL="34290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8pPr>
      <a:lvl9pPr marL="38862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67" name="Rectangle 59"/>
          <p:cNvSpPr>
            <a:spLocks noChangeArrowheads="1"/>
          </p:cNvSpPr>
          <p:nvPr/>
        </p:nvSpPr>
        <p:spPr bwMode="gray">
          <a:xfrm>
            <a:off x="0" y="0"/>
            <a:ext cx="9144000" cy="836613"/>
          </a:xfrm>
          <a:prstGeom prst="rect">
            <a:avLst/>
          </a:prstGeom>
          <a:solidFill>
            <a:srgbClr val="A53354"/>
          </a:solidFill>
          <a:ln w="9525" algn="ctr">
            <a:noFill/>
            <a:miter lim="800000"/>
            <a:headEnd/>
            <a:tailEnd/>
          </a:ln>
          <a:effectLst/>
        </p:spPr>
        <p:txBody>
          <a:bodyPr wrap="none" anchor="ctr"/>
          <a:lstStyle/>
          <a:p>
            <a:pPr marL="2057400" indent="-228600" algn="ctr">
              <a:spcBef>
                <a:spcPct val="20000"/>
              </a:spcBef>
              <a:buClr>
                <a:srgbClr val="009999"/>
              </a:buClr>
              <a:buSzPct val="65000"/>
              <a:buFont typeface="Wingdings" pitchFamily="2" charset="2"/>
              <a:buChar char="n"/>
              <a:defRPr/>
            </a:pPr>
            <a:endParaRPr lang="en-US">
              <a:effectLst>
                <a:outerShdw blurRad="38100" dist="38100" dir="2700000" algn="tl">
                  <a:srgbClr val="FFFFFF"/>
                </a:outerShdw>
              </a:effectLst>
              <a:cs typeface="Arial" pitchFamily="34" charset="0"/>
            </a:endParaRPr>
          </a:p>
        </p:txBody>
      </p:sp>
      <p:sp>
        <p:nvSpPr>
          <p:cNvPr id="1028" name="Rectangle 56"/>
          <p:cNvSpPr>
            <a:spLocks noGrp="1" noChangeArrowheads="1"/>
          </p:cNvSpPr>
          <p:nvPr>
            <p:ph type="title"/>
          </p:nvPr>
        </p:nvSpPr>
        <p:spPr bwMode="white">
          <a:xfrm>
            <a:off x="250825" y="115888"/>
            <a:ext cx="8424863"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9" name="Rectangle 58"/>
          <p:cNvSpPr>
            <a:spLocks noGrp="1" noChangeArrowheads="1"/>
          </p:cNvSpPr>
          <p:nvPr>
            <p:ph type="body" idx="1"/>
          </p:nvPr>
        </p:nvSpPr>
        <p:spPr bwMode="auto">
          <a:xfrm>
            <a:off x="323850" y="1196975"/>
            <a:ext cx="856932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sp>
        <p:nvSpPr>
          <p:cNvPr id="17495" name="Rectangle 87"/>
          <p:cNvSpPr>
            <a:spLocks noChangeArrowheads="1"/>
          </p:cNvSpPr>
          <p:nvPr/>
        </p:nvSpPr>
        <p:spPr bwMode="auto">
          <a:xfrm>
            <a:off x="1476375" y="6381750"/>
            <a:ext cx="841375" cy="1871663"/>
          </a:xfrm>
          <a:prstGeom prst="rect">
            <a:avLst/>
          </a:prstGeom>
          <a:no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496" name="Rectangle 88"/>
          <p:cNvSpPr>
            <a:spLocks noChangeArrowheads="1"/>
          </p:cNvSpPr>
          <p:nvPr/>
        </p:nvSpPr>
        <p:spPr bwMode="auto">
          <a:xfrm>
            <a:off x="0" y="836613"/>
            <a:ext cx="9144000" cy="144462"/>
          </a:xfrm>
          <a:prstGeom prst="rect">
            <a:avLst/>
          </a:prstGeom>
          <a:solidFill>
            <a:srgbClr val="C0D69A"/>
          </a:solidFill>
          <a:ln w="9525" algn="ctr">
            <a:noFill/>
            <a:miter lim="800000"/>
            <a:headEnd/>
            <a:tailEnd/>
          </a:ln>
          <a:effectLst/>
        </p:spPr>
        <p:txBody>
          <a:bodyPr wrap="none" anchor="ctr"/>
          <a:lstStyle/>
          <a:p>
            <a:pPr>
              <a:spcBef>
                <a:spcPct val="20000"/>
              </a:spcBef>
              <a:buClr>
                <a:srgbClr val="009999"/>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501" name="Text Box 93"/>
          <p:cNvSpPr txBox="1">
            <a:spLocks noChangeArrowheads="1"/>
          </p:cNvSpPr>
          <p:nvPr/>
        </p:nvSpPr>
        <p:spPr bwMode="auto">
          <a:xfrm flipH="1">
            <a:off x="8677275" y="0"/>
            <a:ext cx="471488" cy="304800"/>
          </a:xfrm>
          <a:prstGeom prst="rect">
            <a:avLst/>
          </a:prstGeom>
          <a:noFill/>
          <a:ln w="9525" algn="ctr">
            <a:noFill/>
            <a:miter lim="800000"/>
            <a:headEnd/>
            <a:tailEnd/>
          </a:ln>
          <a:effectLst/>
        </p:spPr>
        <p:txBody>
          <a:bodyPr>
            <a:spAutoFit/>
          </a:bodyPr>
          <a:lstStyle/>
          <a:p>
            <a:pPr marL="228600" indent="-228600" algn="r">
              <a:spcBef>
                <a:spcPct val="20000"/>
              </a:spcBef>
              <a:buClr>
                <a:srgbClr val="009999"/>
              </a:buClr>
              <a:buSzPct val="65000"/>
              <a:buFont typeface="Wingdings" pitchFamily="2" charset="2"/>
              <a:buNone/>
              <a:defRPr/>
            </a:pPr>
            <a:fld id="{C1062DAB-0801-4D30-A95F-8A427DEE0C59}" type="slidenum">
              <a:rPr lang="en-GB" sz="1400">
                <a:solidFill>
                  <a:srgbClr val="FFFFFF"/>
                </a:solidFill>
                <a:latin typeface="Arial" pitchFamily="34" charset="0"/>
                <a:cs typeface="Arial" pitchFamily="34" charset="0"/>
              </a:rPr>
              <a:pPr marL="228600" indent="-228600" algn="r">
                <a:spcBef>
                  <a:spcPct val="20000"/>
                </a:spcBef>
                <a:buClr>
                  <a:srgbClr val="009999"/>
                </a:buClr>
                <a:buSzPct val="65000"/>
                <a:buFont typeface="Wingdings" pitchFamily="2" charset="2"/>
                <a:buNone/>
                <a:defRPr/>
              </a:pPr>
              <a:t>‹#›</a:t>
            </a:fld>
            <a:endParaRPr lang="en-GB" sz="1400">
              <a:solidFill>
                <a:srgbClr val="FFFFFF"/>
              </a:solidFill>
              <a:latin typeface="Arial" pitchFamily="34" charset="0"/>
              <a:cs typeface="Arial" pitchFamily="34" charset="0"/>
            </a:endParaRPr>
          </a:p>
        </p:txBody>
      </p:sp>
      <p:pic>
        <p:nvPicPr>
          <p:cNvPr id="1036" name="Picture 12"/>
          <p:cNvPicPr>
            <a:picLocks noChangeAspect="1" noChangeArrowheads="1"/>
          </p:cNvPicPr>
          <p:nvPr/>
        </p:nvPicPr>
        <p:blipFill>
          <a:blip r:embed="rId4"/>
          <a:srcRect/>
          <a:stretch>
            <a:fillRect/>
          </a:stretch>
        </p:blipFill>
        <p:spPr bwMode="auto">
          <a:xfrm>
            <a:off x="5927725" y="6165304"/>
            <a:ext cx="3216275" cy="6207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81" r:id="rId1"/>
    <p:sldLayoutId id="2147483819" r:id="rId2"/>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itchFamily="34" charset="0"/>
          <a:cs typeface="Arial" pitchFamily="34" charset="0"/>
        </a:defRPr>
      </a:lvl2pPr>
      <a:lvl3pPr algn="l" rtl="0" eaLnBrk="1" fontAlgn="base" hangingPunct="1">
        <a:spcBef>
          <a:spcPct val="0"/>
        </a:spcBef>
        <a:spcAft>
          <a:spcPct val="0"/>
        </a:spcAft>
        <a:defRPr sz="3600">
          <a:solidFill>
            <a:schemeClr val="tx1"/>
          </a:solidFill>
          <a:latin typeface="Arial" pitchFamily="34" charset="0"/>
          <a:cs typeface="Arial" pitchFamily="34" charset="0"/>
        </a:defRPr>
      </a:lvl3pPr>
      <a:lvl4pPr algn="l" rtl="0" eaLnBrk="1" fontAlgn="base" hangingPunct="1">
        <a:spcBef>
          <a:spcPct val="0"/>
        </a:spcBef>
        <a:spcAft>
          <a:spcPct val="0"/>
        </a:spcAft>
        <a:defRPr sz="3600">
          <a:solidFill>
            <a:schemeClr val="tx1"/>
          </a:solidFill>
          <a:latin typeface="Arial" pitchFamily="34" charset="0"/>
          <a:cs typeface="Arial" pitchFamily="34" charset="0"/>
        </a:defRPr>
      </a:lvl4pPr>
      <a:lvl5pPr algn="l" rtl="0" eaLnBrk="1" fontAlgn="base" hangingPunct="1">
        <a:spcBef>
          <a:spcPct val="0"/>
        </a:spcBef>
        <a:spcAft>
          <a:spcPct val="0"/>
        </a:spcAft>
        <a:defRPr sz="3600">
          <a:solidFill>
            <a:schemeClr val="tx1"/>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pitchFamily="34" charset="0"/>
          <a:cs typeface="Arial" pitchFamily="34" charset="0"/>
        </a:defRPr>
      </a:lvl6pPr>
      <a:lvl7pPr marL="914400" algn="l" rtl="0" eaLnBrk="1" fontAlgn="base" hangingPunct="1">
        <a:spcBef>
          <a:spcPct val="0"/>
        </a:spcBef>
        <a:spcAft>
          <a:spcPct val="0"/>
        </a:spcAft>
        <a:defRPr sz="3600">
          <a:solidFill>
            <a:schemeClr val="tx1"/>
          </a:solidFill>
          <a:latin typeface="Arial" pitchFamily="34" charset="0"/>
          <a:cs typeface="Arial" pitchFamily="34" charset="0"/>
        </a:defRPr>
      </a:lvl7pPr>
      <a:lvl8pPr marL="1371600" algn="l" rtl="0" eaLnBrk="1" fontAlgn="base" hangingPunct="1">
        <a:spcBef>
          <a:spcPct val="0"/>
        </a:spcBef>
        <a:spcAft>
          <a:spcPct val="0"/>
        </a:spcAft>
        <a:defRPr sz="3600">
          <a:solidFill>
            <a:schemeClr val="tx1"/>
          </a:solidFill>
          <a:latin typeface="Arial" pitchFamily="34" charset="0"/>
          <a:cs typeface="Arial" pitchFamily="34" charset="0"/>
        </a:defRPr>
      </a:lvl8pPr>
      <a:lvl9pPr marL="1828800" algn="l" rtl="0" eaLnBrk="1" fontAlgn="base" hangingPunct="1">
        <a:spcBef>
          <a:spcPct val="0"/>
        </a:spcBef>
        <a:spcAft>
          <a:spcPct val="0"/>
        </a:spcAft>
        <a:defRPr sz="3600">
          <a:solidFill>
            <a:schemeClr val="tx1"/>
          </a:solidFill>
          <a:latin typeface="Arial" pitchFamily="34" charset="0"/>
          <a:cs typeface="Arial" pitchFamily="34" charset="0"/>
        </a:defRPr>
      </a:lvl9pPr>
    </p:titleStyle>
    <p:bodyStyle>
      <a:lvl1pPr marL="342900" indent="-342900" algn="l" rtl="0" eaLnBrk="1" fontAlgn="base" hangingPunct="1">
        <a:spcBef>
          <a:spcPct val="30000"/>
        </a:spcBef>
        <a:spcAft>
          <a:spcPct val="0"/>
        </a:spcAft>
        <a:buClr>
          <a:srgbClr val="A53354"/>
        </a:buClr>
        <a:buFont typeface="Wingdings" pitchFamily="2" charset="2"/>
        <a:buChar char="§"/>
        <a:defRPr sz="3200">
          <a:solidFill>
            <a:srgbClr val="661029"/>
          </a:solidFill>
          <a:latin typeface="+mn-lt"/>
          <a:ea typeface="+mn-ea"/>
          <a:cs typeface="+mn-cs"/>
        </a:defRPr>
      </a:lvl1pPr>
      <a:lvl2pPr marL="742950" indent="-285750" algn="l" rtl="0" eaLnBrk="1" fontAlgn="base" hangingPunct="1">
        <a:spcBef>
          <a:spcPct val="30000"/>
        </a:spcBef>
        <a:spcAft>
          <a:spcPct val="0"/>
        </a:spcAft>
        <a:buClr>
          <a:srgbClr val="3B6C52"/>
        </a:buClr>
        <a:buFont typeface="Wingdings" pitchFamily="2" charset="2"/>
        <a:buChar char="§"/>
        <a:defRPr sz="2400">
          <a:solidFill>
            <a:srgbClr val="3B6C52"/>
          </a:solidFill>
          <a:latin typeface="+mn-lt"/>
          <a:cs typeface="+mn-cs"/>
        </a:defRPr>
      </a:lvl2pPr>
      <a:lvl3pPr marL="1143000" indent="-228600" algn="l" rtl="0" eaLnBrk="1" fontAlgn="base" hangingPunct="1">
        <a:spcBef>
          <a:spcPct val="30000"/>
        </a:spcBef>
        <a:spcAft>
          <a:spcPct val="0"/>
        </a:spcAft>
        <a:buClr>
          <a:schemeClr val="hlink"/>
        </a:buClr>
        <a:buSzPct val="65000"/>
        <a:buFont typeface="Wingdings" pitchFamily="2" charset="2"/>
        <a:buChar char="n"/>
        <a:defRPr sz="2800">
          <a:solidFill>
            <a:srgbClr val="000000"/>
          </a:solidFill>
          <a:latin typeface="+mn-lt"/>
          <a:cs typeface="+mn-cs"/>
        </a:defRPr>
      </a:lvl3pPr>
      <a:lvl4pPr marL="1600200" indent="-228600" algn="l" rtl="0" eaLnBrk="1" fontAlgn="base" hangingPunct="1">
        <a:spcBef>
          <a:spcPct val="30000"/>
        </a:spcBef>
        <a:spcAft>
          <a:spcPct val="0"/>
        </a:spcAft>
        <a:buClr>
          <a:srgbClr val="002569"/>
        </a:buClr>
        <a:buSzPct val="65000"/>
        <a:buFont typeface="Wingdings" pitchFamily="2" charset="2"/>
        <a:buChar char="n"/>
        <a:defRPr sz="2600">
          <a:solidFill>
            <a:srgbClr val="000000"/>
          </a:solidFill>
          <a:latin typeface="+mn-lt"/>
          <a:cs typeface="+mn-cs"/>
        </a:defRPr>
      </a:lvl4pPr>
      <a:lvl5pPr marL="20574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5pPr>
      <a:lvl6pPr marL="25146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6pPr>
      <a:lvl7pPr marL="29718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7pPr>
      <a:lvl8pPr marL="34290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8pPr>
      <a:lvl9pPr marL="3886200" indent="-228600" algn="l" rtl="0" eaLnBrk="1" fontAlgn="base" hangingPunct="1">
        <a:spcBef>
          <a:spcPct val="30000"/>
        </a:spcBef>
        <a:spcAft>
          <a:spcPct val="0"/>
        </a:spcAft>
        <a:buClr>
          <a:srgbClr val="002569"/>
        </a:buClr>
        <a:buSzPct val="65000"/>
        <a:buFont typeface="Wingdings" pitchFamily="2" charset="2"/>
        <a:buChar char="n"/>
        <a:defRPr sz="2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Word_Document1.doc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package" Target="../embeddings/Microsoft_Word_Document2.doc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rkscience.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179512" y="764704"/>
            <a:ext cx="8856984" cy="2124050"/>
          </a:xfrm>
        </p:spPr>
        <p:txBody>
          <a:bodyPr/>
          <a:lstStyle/>
          <a:p>
            <a:pPr eaLnBrk="1" hangingPunct="1"/>
            <a:r>
              <a:rPr lang="en-GB" sz="3200" dirty="0" smtClean="0"/>
              <a:t>Using assessment to drive the development of teaching-learning sequences</a:t>
            </a:r>
            <a:br>
              <a:rPr lang="en-GB" sz="3200" dirty="0" smtClean="0"/>
            </a:br>
            <a:r>
              <a:rPr lang="en-GB" sz="1600" dirty="0" smtClean="0"/>
              <a:t/>
            </a:r>
            <a:br>
              <a:rPr lang="en-GB" sz="1600" dirty="0" smtClean="0"/>
            </a:br>
            <a:r>
              <a:rPr lang="en-GB" sz="2800" i="1" dirty="0" smtClean="0"/>
              <a:t>Robin Millar</a:t>
            </a:r>
          </a:p>
        </p:txBody>
      </p:sp>
      <p:sp>
        <p:nvSpPr>
          <p:cNvPr id="4" name="TextBox 3"/>
          <p:cNvSpPr txBox="1"/>
          <p:nvPr/>
        </p:nvSpPr>
        <p:spPr>
          <a:xfrm>
            <a:off x="735200" y="6453188"/>
            <a:ext cx="7458075" cy="338137"/>
          </a:xfrm>
          <a:prstGeom prst="rect">
            <a:avLst/>
          </a:prstGeom>
          <a:noFill/>
        </p:spPr>
        <p:txBody>
          <a:bodyPr>
            <a:spAutoFit/>
          </a:bodyPr>
          <a:lstStyle/>
          <a:p>
            <a:pPr algn="ctr">
              <a:defRPr/>
            </a:pPr>
            <a:endParaRPr lang="en-GB" sz="1600" dirty="0">
              <a:solidFill>
                <a:schemeClr val="tx1"/>
              </a:solidFill>
              <a:latin typeface="+mn-lt"/>
            </a:endParaRPr>
          </a:p>
        </p:txBody>
      </p:sp>
      <p:sp>
        <p:nvSpPr>
          <p:cNvPr id="2" name="TextBox 1"/>
          <p:cNvSpPr txBox="1"/>
          <p:nvPr/>
        </p:nvSpPr>
        <p:spPr>
          <a:xfrm>
            <a:off x="467544" y="6381328"/>
            <a:ext cx="8280920" cy="400110"/>
          </a:xfrm>
          <a:prstGeom prst="rect">
            <a:avLst/>
          </a:prstGeom>
          <a:noFill/>
        </p:spPr>
        <p:txBody>
          <a:bodyPr wrap="square" rtlCol="0">
            <a:spAutoFit/>
          </a:bodyPr>
          <a:lstStyle/>
          <a:p>
            <a:pPr algn="ctr"/>
            <a:r>
              <a:rPr lang="en-US" dirty="0" smtClean="0">
                <a:solidFill>
                  <a:schemeClr val="tx1"/>
                </a:solidFill>
              </a:rPr>
              <a:t>ESERA Conference, Helsinki, September 2015</a:t>
            </a:r>
            <a:endParaRPr lang="en-US" dirty="0">
              <a:solidFill>
                <a:schemeClr val="tx1"/>
              </a:solidFill>
            </a:endParaRPr>
          </a:p>
        </p:txBody>
      </p:sp>
    </p:spTree>
    <p:extLst>
      <p:ext uri="{BB962C8B-B14F-4D97-AF65-F5344CB8AC3E}">
        <p14:creationId xmlns:p14="http://schemas.microsoft.com/office/powerpoint/2010/main" val="211560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Science</a:t>
            </a:r>
            <a:r>
              <a:rPr lang="en-US" dirty="0" smtClean="0"/>
              <a:t>: Aim</a:t>
            </a:r>
            <a:endParaRPr lang="en-US" dirty="0"/>
          </a:p>
        </p:txBody>
      </p:sp>
      <p:sp>
        <p:nvSpPr>
          <p:cNvPr id="3" name="Content Placeholder 2"/>
          <p:cNvSpPr>
            <a:spLocks noGrp="1"/>
          </p:cNvSpPr>
          <p:nvPr>
            <p:ph idx="1"/>
          </p:nvPr>
        </p:nvSpPr>
        <p:spPr>
          <a:xfrm>
            <a:off x="323528" y="1340768"/>
            <a:ext cx="8569325" cy="4824413"/>
          </a:xfrm>
        </p:spPr>
        <p:txBody>
          <a:bodyPr/>
          <a:lstStyle/>
          <a:p>
            <a:r>
              <a:rPr lang="en-US" dirty="0" smtClean="0"/>
              <a:t>To develop and evaluate teaching resources for lower secondary school science (students 11-14)</a:t>
            </a:r>
          </a:p>
          <a:p>
            <a:r>
              <a:rPr lang="en-US" dirty="0"/>
              <a:t>t</a:t>
            </a:r>
            <a:r>
              <a:rPr lang="en-US" dirty="0" smtClean="0"/>
              <a:t>hat help teachers to improve the quality of student learning</a:t>
            </a:r>
          </a:p>
          <a:p>
            <a:pPr lvl="1"/>
            <a:r>
              <a:rPr lang="en-US" dirty="0" smtClean="0"/>
              <a:t>by keeping clear learning outcomes in mind when planning instruction</a:t>
            </a:r>
          </a:p>
          <a:p>
            <a:pPr lvl="1"/>
            <a:r>
              <a:rPr lang="en-US" dirty="0"/>
              <a:t>b</a:t>
            </a:r>
            <a:r>
              <a:rPr lang="en-US" dirty="0" smtClean="0"/>
              <a:t>y monitoring students’ learning during the teaching-learning process in time to act on what they find (embedded formative assessment)</a:t>
            </a:r>
            <a:endParaRPr lang="en-US" dirty="0"/>
          </a:p>
        </p:txBody>
      </p:sp>
    </p:spTree>
    <p:extLst>
      <p:ext uri="{BB962C8B-B14F-4D97-AF65-F5344CB8AC3E}">
        <p14:creationId xmlns:p14="http://schemas.microsoft.com/office/powerpoint/2010/main" val="349961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Science</a:t>
            </a:r>
            <a:r>
              <a:rPr lang="en-US" dirty="0" smtClean="0"/>
              <a:t>: Context</a:t>
            </a:r>
            <a:endParaRPr lang="en-US" dirty="0"/>
          </a:p>
        </p:txBody>
      </p:sp>
      <p:sp>
        <p:nvSpPr>
          <p:cNvPr id="3" name="Content Placeholder 2"/>
          <p:cNvSpPr>
            <a:spLocks noGrp="1"/>
          </p:cNvSpPr>
          <p:nvPr>
            <p:ph idx="1"/>
          </p:nvPr>
        </p:nvSpPr>
        <p:spPr>
          <a:xfrm>
            <a:off x="323528" y="1340769"/>
            <a:ext cx="8569325" cy="4608512"/>
          </a:xfrm>
        </p:spPr>
        <p:txBody>
          <a:bodyPr/>
          <a:lstStyle/>
          <a:p>
            <a:r>
              <a:rPr lang="en-US" dirty="0"/>
              <a:t>M</a:t>
            </a:r>
            <a:r>
              <a:rPr lang="en-US" dirty="0" smtClean="0"/>
              <a:t>any students’ aspirations and choices and </a:t>
            </a:r>
            <a:r>
              <a:rPr lang="en-US" dirty="0"/>
              <a:t>formed during </a:t>
            </a:r>
            <a:r>
              <a:rPr lang="en-US" dirty="0" smtClean="0"/>
              <a:t>the early </a:t>
            </a:r>
            <a:r>
              <a:rPr lang="en-US" dirty="0"/>
              <a:t>years of secondary </a:t>
            </a:r>
            <a:r>
              <a:rPr lang="en-US" dirty="0" smtClean="0"/>
              <a:t>schooling (e.g.  Archer et al., 2013)</a:t>
            </a:r>
          </a:p>
          <a:p>
            <a:r>
              <a:rPr lang="en-US" dirty="0" smtClean="0"/>
              <a:t>Successive revisions of the English National Curriculum are widely seen to have led to a loss of curriculum coherence and clarity of purpose, especially at this age (Oates, 2010)</a:t>
            </a:r>
          </a:p>
          <a:p>
            <a:r>
              <a:rPr lang="en-US" dirty="0" smtClean="0"/>
              <a:t>New regulations are about to be introduced: teachers are concerned about how to respond to these</a:t>
            </a:r>
          </a:p>
        </p:txBody>
      </p:sp>
    </p:spTree>
    <p:extLst>
      <p:ext uri="{BB962C8B-B14F-4D97-AF65-F5344CB8AC3E}">
        <p14:creationId xmlns:p14="http://schemas.microsoft.com/office/powerpoint/2010/main" val="4088558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Science</a:t>
            </a:r>
            <a:r>
              <a:rPr lang="en-US" dirty="0" smtClean="0"/>
              <a:t>: Theoretical rationale</a:t>
            </a:r>
            <a:endParaRPr lang="en-US" dirty="0"/>
          </a:p>
        </p:txBody>
      </p:sp>
      <p:sp>
        <p:nvSpPr>
          <p:cNvPr id="3" name="Content Placeholder 2"/>
          <p:cNvSpPr>
            <a:spLocks noGrp="1"/>
          </p:cNvSpPr>
          <p:nvPr>
            <p:ph idx="1"/>
          </p:nvPr>
        </p:nvSpPr>
        <p:spPr>
          <a:xfrm>
            <a:off x="600327" y="2276872"/>
            <a:ext cx="8569325" cy="3744516"/>
          </a:xfrm>
        </p:spPr>
        <p:txBody>
          <a:bodyPr/>
          <a:lstStyle/>
          <a:p>
            <a:pPr marL="514350" indent="-514350">
              <a:buFont typeface="Wingdings" charset="2"/>
              <a:buAutoNum type="arabicPlain"/>
            </a:pPr>
            <a:r>
              <a:rPr lang="en-US" dirty="0" smtClean="0"/>
              <a:t>Research studies (e.g. Black &amp; </a:t>
            </a:r>
            <a:r>
              <a:rPr lang="en-US" dirty="0" err="1" smtClean="0"/>
              <a:t>Wiliam</a:t>
            </a:r>
            <a:r>
              <a:rPr lang="en-US" dirty="0" smtClean="0"/>
              <a:t>, 1998; Hattie, 2009) provide strong evidence that the formative </a:t>
            </a:r>
            <a:r>
              <a:rPr lang="en-US" dirty="0"/>
              <a:t>use of </a:t>
            </a:r>
            <a:r>
              <a:rPr lang="en-US" dirty="0" smtClean="0"/>
              <a:t>assessment leads to improved student learning</a:t>
            </a:r>
            <a:endParaRPr lang="en-US" dirty="0"/>
          </a:p>
        </p:txBody>
      </p:sp>
      <p:sp>
        <p:nvSpPr>
          <p:cNvPr id="4" name="TextBox 3"/>
          <p:cNvSpPr txBox="1"/>
          <p:nvPr/>
        </p:nvSpPr>
        <p:spPr>
          <a:xfrm>
            <a:off x="539552" y="1412776"/>
            <a:ext cx="7992888" cy="646331"/>
          </a:xfrm>
          <a:prstGeom prst="rect">
            <a:avLst/>
          </a:prstGeom>
          <a:noFill/>
        </p:spPr>
        <p:txBody>
          <a:bodyPr wrap="square" rtlCol="0">
            <a:spAutoFit/>
          </a:bodyPr>
          <a:lstStyle/>
          <a:p>
            <a:r>
              <a:rPr lang="en-US" sz="3600" dirty="0" smtClean="0">
                <a:solidFill>
                  <a:srgbClr val="661029"/>
                </a:solidFill>
                <a:latin typeface="+mn-lt"/>
              </a:rPr>
              <a:t>Why focus on assessment?</a:t>
            </a:r>
            <a:endParaRPr lang="en-US" sz="3600" dirty="0">
              <a:solidFill>
                <a:srgbClr val="661029"/>
              </a:solidFill>
              <a:latin typeface="+mn-lt"/>
            </a:endParaRPr>
          </a:p>
        </p:txBody>
      </p:sp>
    </p:spTree>
    <p:extLst>
      <p:ext uri="{BB962C8B-B14F-4D97-AF65-F5344CB8AC3E}">
        <p14:creationId xmlns:p14="http://schemas.microsoft.com/office/powerpoint/2010/main" val="1377124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Asking good questions is crucial</a:t>
            </a:r>
          </a:p>
        </p:txBody>
      </p:sp>
      <p:sp>
        <p:nvSpPr>
          <p:cNvPr id="3" name="Content Placeholder 2"/>
          <p:cNvSpPr>
            <a:spLocks noGrp="1"/>
          </p:cNvSpPr>
          <p:nvPr>
            <p:ph idx="1"/>
          </p:nvPr>
        </p:nvSpPr>
        <p:spPr>
          <a:xfrm>
            <a:off x="4283968" y="1844824"/>
            <a:ext cx="4031605" cy="1986635"/>
          </a:xfrm>
        </p:spPr>
        <p:txBody>
          <a:bodyPr/>
          <a:lstStyle/>
          <a:p>
            <a:pPr marL="0" indent="0">
              <a:buNone/>
              <a:defRPr/>
            </a:pPr>
            <a:r>
              <a:rPr lang="en-GB" sz="2400" dirty="0" smtClean="0"/>
              <a:t>“sharing </a:t>
            </a:r>
            <a:r>
              <a:rPr lang="en-GB" sz="2400" dirty="0"/>
              <a:t>high quality questions may be the most significant thing we can do to improve the quality of student </a:t>
            </a:r>
            <a:r>
              <a:rPr lang="en-GB" sz="2400" dirty="0" smtClean="0"/>
              <a:t>learning.”  </a:t>
            </a:r>
            <a:r>
              <a:rPr lang="en-GB" sz="2400" kern="1200" dirty="0" smtClean="0">
                <a:solidFill>
                  <a:srgbClr val="661029"/>
                </a:solidFill>
              </a:rPr>
              <a:t>(p. 104</a:t>
            </a:r>
            <a:r>
              <a:rPr lang="en-GB" sz="2400" kern="1200" dirty="0">
                <a:solidFill>
                  <a:srgbClr val="661029"/>
                </a:solidFill>
              </a:rPr>
              <a:t>)</a:t>
            </a:r>
          </a:p>
        </p:txBody>
      </p:sp>
      <p:sp>
        <p:nvSpPr>
          <p:cNvPr id="5" name="TextBox 4"/>
          <p:cNvSpPr txBox="1">
            <a:spLocks noChangeArrowheads="1"/>
          </p:cNvSpPr>
          <p:nvPr/>
        </p:nvSpPr>
        <p:spPr bwMode="auto">
          <a:xfrm>
            <a:off x="395536" y="5405438"/>
            <a:ext cx="3240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pitchFamily="34" charset="0"/>
                <a:cs typeface="Arial" charset="0"/>
              </a:defRPr>
            </a:lvl1pPr>
            <a:lvl2pPr marL="742950" indent="-285750" eaLnBrk="0" hangingPunct="0">
              <a:defRPr sz="2000">
                <a:solidFill>
                  <a:srgbClr val="000000"/>
                </a:solidFill>
                <a:latin typeface="Tahoma" pitchFamily="34" charset="0"/>
                <a:cs typeface="Arial" charset="0"/>
              </a:defRPr>
            </a:lvl2pPr>
            <a:lvl3pPr marL="1143000" indent="-228600" eaLnBrk="0" hangingPunct="0">
              <a:defRPr sz="2000">
                <a:solidFill>
                  <a:srgbClr val="000000"/>
                </a:solidFill>
                <a:latin typeface="Tahoma" pitchFamily="34" charset="0"/>
                <a:cs typeface="Arial" charset="0"/>
              </a:defRPr>
            </a:lvl3pPr>
            <a:lvl4pPr marL="1600200" indent="-228600" eaLnBrk="0" hangingPunct="0">
              <a:defRPr sz="2000">
                <a:solidFill>
                  <a:srgbClr val="000000"/>
                </a:solidFill>
                <a:latin typeface="Tahoma" pitchFamily="34" charset="0"/>
                <a:cs typeface="Arial" charset="0"/>
              </a:defRPr>
            </a:lvl4pPr>
            <a:lvl5pPr marL="2057400" indent="-228600" eaLnBrk="0" hangingPunct="0">
              <a:defRPr sz="2000">
                <a:solidFill>
                  <a:srgbClr val="000000"/>
                </a:solidFill>
                <a:latin typeface="Tahoma" pitchFamily="34" charset="0"/>
                <a:cs typeface="Arial" charset="0"/>
              </a:defRPr>
            </a:lvl5pPr>
            <a:lvl6pPr marL="2514600" indent="-228600" eaLnBrk="0" fontAlgn="base" hangingPunct="0">
              <a:spcBef>
                <a:spcPct val="0"/>
              </a:spcBef>
              <a:spcAft>
                <a:spcPct val="0"/>
              </a:spcAft>
              <a:defRPr sz="2000">
                <a:solidFill>
                  <a:srgbClr val="000000"/>
                </a:solidFill>
                <a:latin typeface="Tahoma" pitchFamily="34" charset="0"/>
                <a:cs typeface="Arial" charset="0"/>
              </a:defRPr>
            </a:lvl6pPr>
            <a:lvl7pPr marL="2971800" indent="-228600" eaLnBrk="0" fontAlgn="base" hangingPunct="0">
              <a:spcBef>
                <a:spcPct val="0"/>
              </a:spcBef>
              <a:spcAft>
                <a:spcPct val="0"/>
              </a:spcAft>
              <a:defRPr sz="2000">
                <a:solidFill>
                  <a:srgbClr val="000000"/>
                </a:solidFill>
                <a:latin typeface="Tahoma" pitchFamily="34" charset="0"/>
                <a:cs typeface="Arial" charset="0"/>
              </a:defRPr>
            </a:lvl7pPr>
            <a:lvl8pPr marL="3429000" indent="-228600" eaLnBrk="0" fontAlgn="base" hangingPunct="0">
              <a:spcBef>
                <a:spcPct val="0"/>
              </a:spcBef>
              <a:spcAft>
                <a:spcPct val="0"/>
              </a:spcAft>
              <a:defRPr sz="2000">
                <a:solidFill>
                  <a:srgbClr val="000000"/>
                </a:solidFill>
                <a:latin typeface="Tahoma" pitchFamily="34" charset="0"/>
                <a:cs typeface="Arial" charset="0"/>
              </a:defRPr>
            </a:lvl8pPr>
            <a:lvl9pPr marL="3886200" indent="-228600" eaLnBrk="0" fontAlgn="base" hangingPunct="0">
              <a:spcBef>
                <a:spcPct val="0"/>
              </a:spcBef>
              <a:spcAft>
                <a:spcPct val="0"/>
              </a:spcAft>
              <a:defRPr sz="2000">
                <a:solidFill>
                  <a:srgbClr val="000000"/>
                </a:solidFill>
                <a:latin typeface="Tahoma" pitchFamily="34" charset="0"/>
                <a:cs typeface="Arial" charset="0"/>
              </a:defRPr>
            </a:lvl9pPr>
          </a:lstStyle>
          <a:p>
            <a:pPr eaLnBrk="1" hangingPunct="1"/>
            <a:r>
              <a:rPr lang="en-GB" sz="1400" dirty="0" err="1">
                <a:solidFill>
                  <a:srgbClr val="3B6C52"/>
                </a:solidFill>
              </a:rPr>
              <a:t>Wiliam</a:t>
            </a:r>
            <a:r>
              <a:rPr lang="en-GB" sz="1400" dirty="0">
                <a:solidFill>
                  <a:srgbClr val="3B6C52"/>
                </a:solidFill>
              </a:rPr>
              <a:t>, </a:t>
            </a:r>
            <a:r>
              <a:rPr lang="en-GB" sz="1400" dirty="0" smtClean="0">
                <a:solidFill>
                  <a:srgbClr val="3B6C52"/>
                </a:solidFill>
              </a:rPr>
              <a:t>D. </a:t>
            </a:r>
            <a:r>
              <a:rPr lang="en-GB" sz="1400" dirty="0">
                <a:solidFill>
                  <a:srgbClr val="3B6C52"/>
                </a:solidFill>
              </a:rPr>
              <a:t>(2011).</a:t>
            </a:r>
          </a:p>
          <a:p>
            <a:pPr eaLnBrk="1" hangingPunct="1"/>
            <a:r>
              <a:rPr lang="en-GB" sz="1400" i="1" dirty="0">
                <a:solidFill>
                  <a:srgbClr val="3B6C52"/>
                </a:solidFill>
              </a:rPr>
              <a:t>Embedded formative </a:t>
            </a:r>
            <a:r>
              <a:rPr lang="en-GB" sz="1400" i="1" dirty="0" smtClean="0">
                <a:solidFill>
                  <a:srgbClr val="3B6C52"/>
                </a:solidFill>
              </a:rPr>
              <a:t>assessment.</a:t>
            </a:r>
            <a:endParaRPr lang="en-GB" sz="1400" i="1" dirty="0">
              <a:solidFill>
                <a:srgbClr val="3B6C52"/>
              </a:solidFill>
            </a:endParaRPr>
          </a:p>
          <a:p>
            <a:pPr eaLnBrk="1" hangingPunct="1"/>
            <a:r>
              <a:rPr lang="en-GB" sz="1400" dirty="0">
                <a:solidFill>
                  <a:srgbClr val="3B6C52"/>
                </a:solidFill>
              </a:rPr>
              <a:t>Bloomington, </a:t>
            </a:r>
            <a:r>
              <a:rPr lang="en-GB" sz="1400" dirty="0" smtClean="0">
                <a:solidFill>
                  <a:srgbClr val="3B6C52"/>
                </a:solidFill>
              </a:rPr>
              <a:t>IN: </a:t>
            </a:r>
            <a:r>
              <a:rPr lang="en-GB" sz="1400" dirty="0">
                <a:solidFill>
                  <a:srgbClr val="3B6C52"/>
                </a:solidFill>
              </a:rPr>
              <a:t>Solution Tree Press.</a:t>
            </a:r>
          </a:p>
        </p:txBody>
      </p:sp>
      <p:pic>
        <p:nvPicPr>
          <p:cNvPr id="8" name="Picture 2"/>
          <p:cNvPicPr>
            <a:picLocks noChangeAspect="1" noChangeArrowheads="1"/>
          </p:cNvPicPr>
          <p:nvPr/>
        </p:nvPicPr>
        <p:blipFill>
          <a:blip r:embed="rId2" cstate="print"/>
          <a:srcRect/>
          <a:stretch>
            <a:fillRect/>
          </a:stretch>
        </p:blipFill>
        <p:spPr bwMode="auto">
          <a:xfrm>
            <a:off x="442797" y="1124743"/>
            <a:ext cx="2977075" cy="4264741"/>
          </a:xfrm>
          <a:prstGeom prst="rect">
            <a:avLst/>
          </a:prstGeom>
          <a:noFill/>
          <a:ln w="9525">
            <a:noFill/>
            <a:miter lim="800000"/>
            <a:headEnd/>
            <a:tailEnd/>
          </a:ln>
          <a:effectLst/>
        </p:spPr>
      </p:pic>
    </p:spTree>
    <p:extLst>
      <p:ext uri="{BB962C8B-B14F-4D97-AF65-F5344CB8AC3E}">
        <p14:creationId xmlns:p14="http://schemas.microsoft.com/office/powerpoint/2010/main" val="103968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York Science</a:t>
            </a:r>
            <a:r>
              <a:rPr lang="en-US" dirty="0" smtClean="0"/>
              <a:t>: Theoretical rationale</a:t>
            </a:r>
            <a:endParaRPr lang="en-US" dirty="0"/>
          </a:p>
        </p:txBody>
      </p:sp>
      <p:sp>
        <p:nvSpPr>
          <p:cNvPr id="3" name="Content Placeholder 2"/>
          <p:cNvSpPr>
            <a:spLocks noGrp="1"/>
          </p:cNvSpPr>
          <p:nvPr>
            <p:ph idx="1"/>
          </p:nvPr>
        </p:nvSpPr>
        <p:spPr>
          <a:xfrm>
            <a:off x="572074" y="2276872"/>
            <a:ext cx="8569325" cy="3240137"/>
          </a:xfrm>
        </p:spPr>
        <p:txBody>
          <a:bodyPr/>
          <a:lstStyle/>
          <a:p>
            <a:pPr marL="514350" indent="-514350">
              <a:buFont typeface="Wingdings" charset="2"/>
              <a:buAutoNum type="arabicPlain"/>
            </a:pPr>
            <a:r>
              <a:rPr lang="en-US" dirty="0" smtClean="0"/>
              <a:t>Research studies </a:t>
            </a:r>
            <a:r>
              <a:rPr lang="en-US" dirty="0"/>
              <a:t>(e.g. Black &amp; </a:t>
            </a:r>
            <a:r>
              <a:rPr lang="en-US" dirty="0" err="1"/>
              <a:t>Wiliam</a:t>
            </a:r>
            <a:r>
              <a:rPr lang="en-US" dirty="0"/>
              <a:t>, 1998; Hattie, 2009</a:t>
            </a:r>
            <a:r>
              <a:rPr lang="en-US" dirty="0" smtClean="0"/>
              <a:t>) provide strong evidence that the formative </a:t>
            </a:r>
            <a:r>
              <a:rPr lang="en-US" dirty="0"/>
              <a:t>use of </a:t>
            </a:r>
            <a:r>
              <a:rPr lang="en-US" dirty="0" smtClean="0"/>
              <a:t>assessment leads to improved student learning</a:t>
            </a:r>
          </a:p>
          <a:p>
            <a:pPr marL="514350" indent="-514350">
              <a:buFont typeface="Wingdings" charset="2"/>
              <a:buAutoNum type="arabicPlain"/>
            </a:pPr>
            <a:r>
              <a:rPr lang="en-US" dirty="0" smtClean="0"/>
              <a:t>The idea of ‘backward design’ (Wiggins &amp; </a:t>
            </a:r>
            <a:r>
              <a:rPr lang="en-US" dirty="0" err="1" smtClean="0"/>
              <a:t>McTighe</a:t>
            </a:r>
            <a:r>
              <a:rPr lang="en-US" dirty="0" smtClean="0"/>
              <a:t>, 2006)</a:t>
            </a:r>
            <a:endParaRPr lang="en-US" dirty="0"/>
          </a:p>
        </p:txBody>
      </p:sp>
      <p:sp>
        <p:nvSpPr>
          <p:cNvPr id="4" name="TextBox 3"/>
          <p:cNvSpPr txBox="1"/>
          <p:nvPr/>
        </p:nvSpPr>
        <p:spPr>
          <a:xfrm>
            <a:off x="539552" y="1412776"/>
            <a:ext cx="7992888" cy="646331"/>
          </a:xfrm>
          <a:prstGeom prst="rect">
            <a:avLst/>
          </a:prstGeom>
          <a:noFill/>
        </p:spPr>
        <p:txBody>
          <a:bodyPr wrap="square" rtlCol="0">
            <a:spAutoFit/>
          </a:bodyPr>
          <a:lstStyle/>
          <a:p>
            <a:r>
              <a:rPr lang="en-US" sz="3600" dirty="0" smtClean="0">
                <a:solidFill>
                  <a:srgbClr val="661029"/>
                </a:solidFill>
                <a:latin typeface="+mn-lt"/>
              </a:rPr>
              <a:t>Why focus on assessment?</a:t>
            </a:r>
            <a:endParaRPr lang="en-US" sz="3600" dirty="0">
              <a:solidFill>
                <a:srgbClr val="661029"/>
              </a:solidFill>
              <a:latin typeface="+mn-lt"/>
            </a:endParaRPr>
          </a:p>
        </p:txBody>
      </p:sp>
    </p:spTree>
    <p:extLst>
      <p:ext uri="{BB962C8B-B14F-4D97-AF65-F5344CB8AC3E}">
        <p14:creationId xmlns:p14="http://schemas.microsoft.com/office/powerpoint/2010/main" val="2057731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676455" cy="836712"/>
          </a:xfrm>
        </p:spPr>
        <p:txBody>
          <a:bodyPr/>
          <a:lstStyle/>
          <a:p>
            <a:r>
              <a:rPr lang="en-GB" dirty="0" smtClean="0"/>
              <a:t>The idea of ‘backward design’</a:t>
            </a:r>
            <a:endParaRPr lang="en-GB" dirty="0"/>
          </a:p>
        </p:txBody>
      </p:sp>
      <p:sp>
        <p:nvSpPr>
          <p:cNvPr id="7" name="Content Placeholder 6"/>
          <p:cNvSpPr>
            <a:spLocks noGrp="1"/>
          </p:cNvSpPr>
          <p:nvPr>
            <p:ph idx="1"/>
          </p:nvPr>
        </p:nvSpPr>
        <p:spPr>
          <a:xfrm>
            <a:off x="3995936" y="1196975"/>
            <a:ext cx="4897239" cy="4824413"/>
          </a:xfrm>
        </p:spPr>
        <p:txBody>
          <a:bodyPr/>
          <a:lstStyle/>
          <a:p>
            <a:r>
              <a:rPr lang="en-GB" sz="2400" dirty="0" smtClean="0">
                <a:latin typeface="Calibri" panose="020F0502020204030204" pitchFamily="34" charset="0"/>
              </a:rPr>
              <a:t>When designing a course, or teaching module</a:t>
            </a:r>
          </a:p>
          <a:p>
            <a:pPr lvl="1"/>
            <a:r>
              <a:rPr lang="en-GB" sz="2200" dirty="0" smtClean="0">
                <a:solidFill>
                  <a:srgbClr val="FF0000"/>
                </a:solidFill>
                <a:latin typeface="Calibri" panose="020F0502020204030204" pitchFamily="34" charset="0"/>
              </a:rPr>
              <a:t>Begin</a:t>
            </a:r>
            <a:r>
              <a:rPr lang="en-GB" sz="2200" dirty="0" smtClean="0">
                <a:latin typeface="Calibri" panose="020F0502020204030204" pitchFamily="34" charset="0"/>
              </a:rPr>
              <a:t> by writing a set of questions and tasks that would provide you with evidence that a student had (or had not) achieved each of the intended learning outcomes</a:t>
            </a:r>
          </a:p>
          <a:p>
            <a:pPr lvl="1"/>
            <a:r>
              <a:rPr lang="en-GB" sz="2200" dirty="0" smtClean="0">
                <a:solidFill>
                  <a:srgbClr val="FF0000"/>
                </a:solidFill>
                <a:latin typeface="Calibri" panose="020F0502020204030204" pitchFamily="34" charset="0"/>
              </a:rPr>
              <a:t>Only then </a:t>
            </a:r>
            <a:r>
              <a:rPr lang="en-GB" sz="2200" dirty="0" smtClean="0">
                <a:latin typeface="Calibri" panose="020F0502020204030204" pitchFamily="34" charset="0"/>
              </a:rPr>
              <a:t>start to plan activities and a teaching sequence to help students learn what they need to learn to do such questions and tasks.</a:t>
            </a:r>
            <a:endParaRPr lang="en-GB" sz="2200" dirty="0">
              <a:latin typeface="Calibri" panose="020F0502020204030204" pitchFamily="34" charset="0"/>
            </a:endParaRPr>
          </a:p>
        </p:txBody>
      </p:sp>
      <p:pic>
        <p:nvPicPr>
          <p:cNvPr id="39940" name="Picture 4"/>
          <p:cNvPicPr>
            <a:picLocks noChangeAspect="1" noChangeArrowheads="1"/>
          </p:cNvPicPr>
          <p:nvPr/>
        </p:nvPicPr>
        <p:blipFill>
          <a:blip r:embed="rId3" cstate="print"/>
          <a:srcRect/>
          <a:stretch>
            <a:fillRect/>
          </a:stretch>
        </p:blipFill>
        <p:spPr bwMode="auto">
          <a:xfrm>
            <a:off x="467544" y="1196752"/>
            <a:ext cx="3096344" cy="4055528"/>
          </a:xfrm>
          <a:prstGeom prst="rect">
            <a:avLst/>
          </a:prstGeom>
          <a:noFill/>
          <a:ln w="9525">
            <a:noFill/>
            <a:miter lim="800000"/>
            <a:headEnd/>
            <a:tailEnd/>
          </a:ln>
        </p:spPr>
      </p:pic>
      <p:sp>
        <p:nvSpPr>
          <p:cNvPr id="5" name="TextBox 4"/>
          <p:cNvSpPr txBox="1">
            <a:spLocks noChangeArrowheads="1"/>
          </p:cNvSpPr>
          <p:nvPr/>
        </p:nvSpPr>
        <p:spPr bwMode="auto">
          <a:xfrm>
            <a:off x="395536" y="5301208"/>
            <a:ext cx="3312368" cy="738664"/>
          </a:xfrm>
          <a:prstGeom prst="rect">
            <a:avLst/>
          </a:prstGeom>
          <a:noFill/>
          <a:ln w="9525">
            <a:noFill/>
            <a:miter lim="800000"/>
            <a:headEnd/>
            <a:tailEnd/>
          </a:ln>
        </p:spPr>
        <p:txBody>
          <a:bodyPr wrap="square">
            <a:spAutoFit/>
          </a:bodyPr>
          <a:lstStyle/>
          <a:p>
            <a:r>
              <a:rPr lang="en-GB" sz="1400" dirty="0" smtClean="0">
                <a:solidFill>
                  <a:srgbClr val="3B6C52"/>
                </a:solidFill>
              </a:rPr>
              <a:t>Wiggins</a:t>
            </a:r>
            <a:r>
              <a:rPr lang="en-GB" sz="1400" dirty="0">
                <a:solidFill>
                  <a:srgbClr val="3B6C52"/>
                </a:solidFill>
              </a:rPr>
              <a:t>, G., &amp; </a:t>
            </a:r>
            <a:r>
              <a:rPr lang="en-GB" sz="1400" dirty="0" err="1">
                <a:solidFill>
                  <a:srgbClr val="3B6C52"/>
                </a:solidFill>
              </a:rPr>
              <a:t>McTighe</a:t>
            </a:r>
            <a:r>
              <a:rPr lang="en-GB" sz="1400" dirty="0">
                <a:solidFill>
                  <a:srgbClr val="3B6C52"/>
                </a:solidFill>
              </a:rPr>
              <a:t>, J. (2006).  </a:t>
            </a:r>
            <a:r>
              <a:rPr lang="en-GB" sz="1400" i="1" dirty="0">
                <a:solidFill>
                  <a:srgbClr val="3B6C52"/>
                </a:solidFill>
              </a:rPr>
              <a:t>Understanding by design, </a:t>
            </a:r>
            <a:r>
              <a:rPr lang="en-GB" sz="1400" dirty="0">
                <a:solidFill>
                  <a:srgbClr val="3B6C52"/>
                </a:solidFill>
              </a:rPr>
              <a:t>2</a:t>
            </a:r>
            <a:r>
              <a:rPr lang="en-GB" sz="1400" baseline="30000" dirty="0">
                <a:solidFill>
                  <a:srgbClr val="3B6C52"/>
                </a:solidFill>
              </a:rPr>
              <a:t>nd</a:t>
            </a:r>
            <a:r>
              <a:rPr lang="en-GB" sz="1400" dirty="0">
                <a:solidFill>
                  <a:srgbClr val="3B6C52"/>
                </a:solidFill>
              </a:rPr>
              <a:t> </a:t>
            </a:r>
            <a:r>
              <a:rPr lang="en-GB" sz="1400" dirty="0" err="1">
                <a:solidFill>
                  <a:srgbClr val="3B6C52"/>
                </a:solidFill>
              </a:rPr>
              <a:t>edn</a:t>
            </a:r>
            <a:r>
              <a:rPr lang="en-GB" sz="1400" dirty="0">
                <a:solidFill>
                  <a:srgbClr val="3B6C52"/>
                </a:solidFill>
              </a:rPr>
              <a:t>.  Upper Saddle River, NJ: Pearson.</a:t>
            </a:r>
          </a:p>
        </p:txBody>
      </p:sp>
    </p:spTree>
    <p:extLst>
      <p:ext uri="{BB962C8B-B14F-4D97-AF65-F5344CB8AC3E}">
        <p14:creationId xmlns:p14="http://schemas.microsoft.com/office/powerpoint/2010/main" val="3629964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teaching-learning resources</a:t>
            </a:r>
            <a:endParaRPr lang="en-US" dirty="0"/>
          </a:p>
        </p:txBody>
      </p:sp>
    </p:spTree>
    <p:extLst>
      <p:ext uri="{BB962C8B-B14F-4D97-AF65-F5344CB8AC3E}">
        <p14:creationId xmlns:p14="http://schemas.microsoft.com/office/powerpoint/2010/main" val="280866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teaching-learning resources</a:t>
            </a:r>
            <a:endParaRPr lang="en-US" dirty="0"/>
          </a:p>
        </p:txBody>
      </p:sp>
      <p:sp>
        <p:nvSpPr>
          <p:cNvPr id="3" name="Content Placeholder 2"/>
          <p:cNvSpPr>
            <a:spLocks noGrp="1"/>
          </p:cNvSpPr>
          <p:nvPr>
            <p:ph idx="1"/>
          </p:nvPr>
        </p:nvSpPr>
        <p:spPr/>
        <p:txBody>
          <a:bodyPr/>
          <a:lstStyle/>
          <a:p>
            <a:r>
              <a:rPr lang="en-US" dirty="0" smtClean="0"/>
              <a:t>Usual starting point: a statement (in some form) of the required curriculum content for the target age range</a:t>
            </a:r>
          </a:p>
          <a:p>
            <a:pPr lvl="1"/>
            <a:r>
              <a:rPr lang="en-US" dirty="0"/>
              <a:t>f</a:t>
            </a:r>
            <a:r>
              <a:rPr lang="en-US" dirty="0" smtClean="0"/>
              <a:t>rom a National Curriculum</a:t>
            </a:r>
          </a:p>
          <a:p>
            <a:pPr lvl="1"/>
            <a:r>
              <a:rPr lang="en-US" dirty="0" smtClean="0"/>
              <a:t>or a statement of standards</a:t>
            </a:r>
          </a:p>
          <a:p>
            <a:r>
              <a:rPr lang="en-US" dirty="0" smtClean="0"/>
              <a:t>From this, decide on a set of topics for teaching modules</a:t>
            </a:r>
          </a:p>
        </p:txBody>
      </p:sp>
    </p:spTree>
    <p:extLst>
      <p:ext uri="{BB962C8B-B14F-4D97-AF65-F5344CB8AC3E}">
        <p14:creationId xmlns:p14="http://schemas.microsoft.com/office/powerpoint/2010/main" val="521410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8675688" cy="836613"/>
          </a:xfrm>
        </p:spPr>
        <p:txBody>
          <a:bodyPr/>
          <a:lstStyle/>
          <a:p>
            <a:r>
              <a:rPr lang="en-GB" dirty="0" smtClean="0"/>
              <a:t>The </a:t>
            </a:r>
            <a:r>
              <a:rPr lang="en-GB" i="1" dirty="0" smtClean="0"/>
              <a:t>York Science </a:t>
            </a:r>
            <a:r>
              <a:rPr lang="en-GB" dirty="0" smtClean="0"/>
              <a:t>development process</a:t>
            </a:r>
          </a:p>
        </p:txBody>
      </p:sp>
      <p:sp>
        <p:nvSpPr>
          <p:cNvPr id="279" name="TextBox 278"/>
          <p:cNvSpPr txBox="1"/>
          <p:nvPr/>
        </p:nvSpPr>
        <p:spPr>
          <a:xfrm>
            <a:off x="476250" y="1181650"/>
            <a:ext cx="4951413" cy="1015663"/>
          </a:xfrm>
          <a:prstGeom prst="rect">
            <a:avLst/>
          </a:prstGeom>
          <a:solidFill>
            <a:schemeClr val="tx1"/>
          </a:solidFill>
          <a:ln>
            <a:solidFill>
              <a:schemeClr val="bg1">
                <a:lumMod val="50000"/>
              </a:schemeClr>
            </a:solidFill>
          </a:ln>
        </p:spPr>
        <p:txBody>
          <a:bodyPr>
            <a:spAutoFit/>
          </a:bodyPr>
          <a:lstStyle/>
          <a:p>
            <a:pPr algn="ctr">
              <a:defRPr/>
            </a:pPr>
            <a:r>
              <a:rPr lang="en-GB" dirty="0" smtClean="0">
                <a:solidFill>
                  <a:srgbClr val="661029"/>
                </a:solidFill>
                <a:latin typeface="Calibri" panose="020F0502020204030204" pitchFamily="34" charset="0"/>
              </a:rPr>
              <a:t>For a given topic, write down the story we want to tell to students</a:t>
            </a:r>
            <a:endParaRPr lang="en-GB" dirty="0">
              <a:solidFill>
                <a:srgbClr val="661029"/>
              </a:solidFill>
              <a:latin typeface="Calibri" panose="020F0502020204030204" pitchFamily="34" charset="0"/>
            </a:endParaRPr>
          </a:p>
          <a:p>
            <a:pPr algn="ctr">
              <a:defRPr/>
            </a:pPr>
            <a:r>
              <a:rPr lang="en-GB" b="1" dirty="0" smtClean="0">
                <a:solidFill>
                  <a:srgbClr val="661029"/>
                </a:solidFill>
                <a:latin typeface="Calibri" panose="020F0502020204030204" pitchFamily="34" charset="0"/>
              </a:rPr>
              <a:t>Narrative</a:t>
            </a:r>
            <a:endParaRPr lang="en-GB" b="1" dirty="0">
              <a:solidFill>
                <a:srgbClr val="661029"/>
              </a:solidFill>
              <a:latin typeface="Calibri" panose="020F0502020204030204" pitchFamily="34" charset="0"/>
            </a:endParaRPr>
          </a:p>
        </p:txBody>
      </p:sp>
      <p:sp>
        <p:nvSpPr>
          <p:cNvPr id="281" name="TextBox 280"/>
          <p:cNvSpPr txBox="1"/>
          <p:nvPr/>
        </p:nvSpPr>
        <p:spPr>
          <a:xfrm>
            <a:off x="476250" y="5149641"/>
            <a:ext cx="4951413" cy="1015663"/>
          </a:xfrm>
          <a:prstGeom prst="rect">
            <a:avLst/>
          </a:prstGeom>
          <a:noFill/>
          <a:ln>
            <a:solidFill>
              <a:schemeClr val="bg1">
                <a:lumMod val="50000"/>
              </a:schemeClr>
            </a:solidFill>
          </a:ln>
        </p:spPr>
        <p:txBody>
          <a:bodyPr>
            <a:spAutoFit/>
          </a:bodyPr>
          <a:lstStyle/>
          <a:p>
            <a:pPr algn="ctr">
              <a:defRPr/>
            </a:pPr>
            <a:r>
              <a:rPr lang="en-GB" dirty="0" smtClean="0">
                <a:solidFill>
                  <a:srgbClr val="661029"/>
                </a:solidFill>
                <a:latin typeface="Calibri" panose="020F0502020204030204" pitchFamily="34" charset="0"/>
              </a:rPr>
              <a:t>For every statement, write a question or task that could provide evidence </a:t>
            </a:r>
            <a:r>
              <a:rPr lang="en-GB" dirty="0">
                <a:solidFill>
                  <a:srgbClr val="661029"/>
                </a:solidFill>
                <a:latin typeface="Calibri" panose="020F0502020204030204" pitchFamily="34" charset="0"/>
              </a:rPr>
              <a:t>of </a:t>
            </a:r>
            <a:r>
              <a:rPr lang="en-GB" dirty="0" smtClean="0">
                <a:solidFill>
                  <a:srgbClr val="661029"/>
                </a:solidFill>
                <a:latin typeface="Calibri" panose="020F0502020204030204" pitchFamily="34" charset="0"/>
              </a:rPr>
              <a:t>learning</a:t>
            </a:r>
            <a:endParaRPr lang="en-GB" dirty="0">
              <a:solidFill>
                <a:srgbClr val="661029"/>
              </a:solidFill>
              <a:latin typeface="Calibri" panose="020F0502020204030204" pitchFamily="34" charset="0"/>
            </a:endParaRPr>
          </a:p>
          <a:p>
            <a:pPr algn="ctr">
              <a:defRPr/>
            </a:pPr>
            <a:r>
              <a:rPr lang="en-GB" b="1" dirty="0">
                <a:solidFill>
                  <a:srgbClr val="661029"/>
                </a:solidFill>
                <a:latin typeface="Calibri" panose="020F0502020204030204" pitchFamily="34" charset="0"/>
              </a:rPr>
              <a:t>Evidence of learning items</a:t>
            </a:r>
          </a:p>
        </p:txBody>
      </p:sp>
      <p:sp>
        <p:nvSpPr>
          <p:cNvPr id="282" name="Down Arrow 281"/>
          <p:cNvSpPr/>
          <p:nvPr/>
        </p:nvSpPr>
        <p:spPr bwMode="auto">
          <a:xfrm>
            <a:off x="2916238" y="2256795"/>
            <a:ext cx="325437" cy="704850"/>
          </a:xfrm>
          <a:prstGeom prst="downArrow">
            <a:avLst/>
          </a:prstGeom>
          <a:no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280" name="TextBox 279"/>
          <p:cNvSpPr txBox="1"/>
          <p:nvPr/>
        </p:nvSpPr>
        <p:spPr>
          <a:xfrm>
            <a:off x="476250" y="3845609"/>
            <a:ext cx="4951413" cy="1016000"/>
          </a:xfrm>
          <a:prstGeom prst="rect">
            <a:avLst/>
          </a:prstGeom>
          <a:noFill/>
          <a:ln>
            <a:solidFill>
              <a:schemeClr val="bg1">
                <a:lumMod val="50000"/>
              </a:schemeClr>
            </a:solidFill>
          </a:ln>
        </p:spPr>
        <p:txBody>
          <a:bodyPr>
            <a:spAutoFit/>
          </a:bodyPr>
          <a:lstStyle/>
          <a:p>
            <a:pPr algn="ctr">
              <a:defRPr/>
            </a:pPr>
            <a:r>
              <a:rPr lang="en-GB" dirty="0" smtClean="0">
                <a:solidFill>
                  <a:srgbClr val="661029"/>
                </a:solidFill>
                <a:latin typeface="Calibri" panose="020F0502020204030204" pitchFamily="34" charset="0"/>
              </a:rPr>
              <a:t>List the things we </a:t>
            </a:r>
            <a:r>
              <a:rPr lang="en-GB" dirty="0">
                <a:solidFill>
                  <a:srgbClr val="661029"/>
                </a:solidFill>
                <a:latin typeface="Calibri" panose="020F0502020204030204" pitchFamily="34" charset="0"/>
              </a:rPr>
              <a:t>want students </a:t>
            </a:r>
            <a:r>
              <a:rPr lang="en-GB" dirty="0" smtClean="0">
                <a:solidFill>
                  <a:srgbClr val="661029"/>
                </a:solidFill>
                <a:latin typeface="Calibri" panose="020F0502020204030204" pitchFamily="34" charset="0"/>
              </a:rPr>
              <a:t>to be able to </a:t>
            </a:r>
            <a:r>
              <a:rPr lang="en-GB" i="1" dirty="0" smtClean="0">
                <a:solidFill>
                  <a:srgbClr val="661029"/>
                </a:solidFill>
                <a:latin typeface="Calibri" panose="020F0502020204030204" pitchFamily="34" charset="0"/>
              </a:rPr>
              <a:t>do</a:t>
            </a:r>
            <a:r>
              <a:rPr lang="en-GB" dirty="0" smtClean="0">
                <a:solidFill>
                  <a:srgbClr val="661029"/>
                </a:solidFill>
                <a:latin typeface="Calibri" panose="020F0502020204030204" pitchFamily="34" charset="0"/>
              </a:rPr>
              <a:t> to provide </a:t>
            </a:r>
            <a:r>
              <a:rPr lang="en-GB" dirty="0">
                <a:solidFill>
                  <a:srgbClr val="661029"/>
                </a:solidFill>
                <a:latin typeface="Calibri" panose="020F0502020204030204" pitchFamily="34" charset="0"/>
              </a:rPr>
              <a:t>evidence of their </a:t>
            </a:r>
            <a:r>
              <a:rPr lang="en-GB" dirty="0" smtClean="0">
                <a:solidFill>
                  <a:srgbClr val="661029"/>
                </a:solidFill>
                <a:latin typeface="Calibri" panose="020F0502020204030204" pitchFamily="34" charset="0"/>
              </a:rPr>
              <a:t>learning</a:t>
            </a:r>
            <a:endParaRPr lang="en-GB" dirty="0">
              <a:solidFill>
                <a:srgbClr val="661029"/>
              </a:solidFill>
              <a:latin typeface="Calibri" panose="020F0502020204030204" pitchFamily="34" charset="0"/>
            </a:endParaRPr>
          </a:p>
          <a:p>
            <a:pPr algn="ctr">
              <a:defRPr/>
            </a:pPr>
            <a:r>
              <a:rPr lang="en-GB" b="1" dirty="0">
                <a:solidFill>
                  <a:srgbClr val="661029"/>
                </a:solidFill>
                <a:latin typeface="Calibri" panose="020F0502020204030204" pitchFamily="34" charset="0"/>
              </a:rPr>
              <a:t>Evidence of </a:t>
            </a:r>
            <a:r>
              <a:rPr lang="en-GB" b="1" dirty="0" smtClean="0">
                <a:solidFill>
                  <a:srgbClr val="661029"/>
                </a:solidFill>
                <a:latin typeface="Calibri" panose="020F0502020204030204" pitchFamily="34" charset="0"/>
              </a:rPr>
              <a:t>learning statements</a:t>
            </a:r>
            <a:endParaRPr lang="en-GB" b="1" dirty="0">
              <a:solidFill>
                <a:srgbClr val="661029"/>
              </a:solidFill>
              <a:latin typeface="Calibri" panose="020F0502020204030204" pitchFamily="34" charset="0"/>
            </a:endParaRPr>
          </a:p>
        </p:txBody>
      </p:sp>
      <p:sp>
        <p:nvSpPr>
          <p:cNvPr id="283" name="Down Arrow 282"/>
          <p:cNvSpPr/>
          <p:nvPr/>
        </p:nvSpPr>
        <p:spPr bwMode="auto">
          <a:xfrm>
            <a:off x="2735263" y="3277433"/>
            <a:ext cx="431800" cy="606103"/>
          </a:xfrm>
          <a:prstGeom prst="down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284" name="Down Arrow 283"/>
          <p:cNvSpPr/>
          <p:nvPr/>
        </p:nvSpPr>
        <p:spPr bwMode="auto">
          <a:xfrm>
            <a:off x="2699792" y="4861609"/>
            <a:ext cx="431800" cy="360040"/>
          </a:xfrm>
          <a:prstGeom prst="down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285" name="Curved Up Arrow 284"/>
          <p:cNvSpPr/>
          <p:nvPr/>
        </p:nvSpPr>
        <p:spPr bwMode="auto">
          <a:xfrm rot="16200000">
            <a:off x="4087292" y="3800365"/>
            <a:ext cx="3705225" cy="1008608"/>
          </a:xfrm>
          <a:prstGeom prst="curvedUp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286" name="TextBox 285"/>
          <p:cNvSpPr txBox="1">
            <a:spLocks noChangeArrowheads="1"/>
          </p:cNvSpPr>
          <p:nvPr/>
        </p:nvSpPr>
        <p:spPr bwMode="auto">
          <a:xfrm>
            <a:off x="6732240" y="4341871"/>
            <a:ext cx="2016224" cy="1815882"/>
          </a:xfrm>
          <a:prstGeom prst="rect">
            <a:avLst/>
          </a:prstGeom>
          <a:noFill/>
          <a:ln w="9525">
            <a:noFill/>
            <a:miter lim="800000"/>
            <a:headEnd/>
            <a:tailEnd/>
          </a:ln>
        </p:spPr>
        <p:txBody>
          <a:bodyPr wrap="square">
            <a:spAutoFit/>
          </a:bodyPr>
          <a:lstStyle/>
          <a:p>
            <a:pPr algn="ctr"/>
            <a:r>
              <a:rPr lang="en-GB" sz="1600" dirty="0">
                <a:solidFill>
                  <a:srgbClr val="661029"/>
                </a:solidFill>
                <a:latin typeface="Calibri" panose="020F0502020204030204" pitchFamily="34" charset="0"/>
              </a:rPr>
              <a:t>Writing </a:t>
            </a:r>
            <a:r>
              <a:rPr lang="en-GB" sz="1600" b="1" dirty="0" smtClean="0">
                <a:solidFill>
                  <a:srgbClr val="661029"/>
                </a:solidFill>
                <a:latin typeface="Calibri" panose="020F0502020204030204" pitchFamily="34" charset="0"/>
              </a:rPr>
              <a:t>Evidence </a:t>
            </a:r>
            <a:r>
              <a:rPr lang="en-GB" sz="1600" b="1" dirty="0">
                <a:solidFill>
                  <a:srgbClr val="661029"/>
                </a:solidFill>
                <a:latin typeface="Calibri" panose="020F0502020204030204" pitchFamily="34" charset="0"/>
              </a:rPr>
              <a:t>of learning </a:t>
            </a:r>
            <a:r>
              <a:rPr lang="en-GB" sz="1600" b="1" dirty="0" smtClean="0">
                <a:solidFill>
                  <a:srgbClr val="661029"/>
                </a:solidFill>
                <a:latin typeface="Calibri" panose="020F0502020204030204" pitchFamily="34" charset="0"/>
              </a:rPr>
              <a:t>items </a:t>
            </a:r>
            <a:r>
              <a:rPr lang="en-GB" sz="1600" dirty="0" smtClean="0">
                <a:solidFill>
                  <a:srgbClr val="661029"/>
                </a:solidFill>
                <a:latin typeface="Calibri" panose="020F0502020204030204" pitchFamily="34" charset="0"/>
              </a:rPr>
              <a:t>clarifies the </a:t>
            </a:r>
            <a:r>
              <a:rPr lang="en-GB" sz="1600" b="1" dirty="0" smtClean="0">
                <a:solidFill>
                  <a:srgbClr val="661029"/>
                </a:solidFill>
                <a:latin typeface="Calibri" panose="020F0502020204030204" pitchFamily="34" charset="0"/>
              </a:rPr>
              <a:t>Evidence </a:t>
            </a:r>
            <a:r>
              <a:rPr lang="en-GB" sz="1600" b="1" dirty="0">
                <a:solidFill>
                  <a:srgbClr val="661029"/>
                </a:solidFill>
                <a:latin typeface="Calibri" panose="020F0502020204030204" pitchFamily="34" charset="0"/>
              </a:rPr>
              <a:t>of learning </a:t>
            </a:r>
            <a:r>
              <a:rPr lang="en-GB" sz="1600" b="1" dirty="0" smtClean="0">
                <a:solidFill>
                  <a:srgbClr val="661029"/>
                </a:solidFill>
                <a:latin typeface="Calibri" panose="020F0502020204030204" pitchFamily="34" charset="0"/>
              </a:rPr>
              <a:t>statements </a:t>
            </a:r>
            <a:r>
              <a:rPr lang="en-GB" sz="1600" dirty="0" smtClean="0">
                <a:solidFill>
                  <a:srgbClr val="661029"/>
                </a:solidFill>
                <a:latin typeface="Calibri" panose="020F0502020204030204" pitchFamily="34" charset="0"/>
              </a:rPr>
              <a:t>– and perhaps also the </a:t>
            </a:r>
            <a:r>
              <a:rPr lang="en-GB" sz="1600" b="1" dirty="0" smtClean="0">
                <a:solidFill>
                  <a:srgbClr val="661029"/>
                </a:solidFill>
                <a:latin typeface="Calibri" panose="020F0502020204030204" pitchFamily="34" charset="0"/>
              </a:rPr>
              <a:t>Learning intentions</a:t>
            </a:r>
            <a:r>
              <a:rPr lang="en-GB" sz="1600" dirty="0" smtClean="0">
                <a:latin typeface="Calibri" panose="020F0502020204030204" pitchFamily="34" charset="0"/>
              </a:rPr>
              <a:t>.</a:t>
            </a:r>
            <a:endParaRPr lang="en-GB" sz="1600" dirty="0">
              <a:solidFill>
                <a:srgbClr val="661029"/>
              </a:solidFill>
              <a:latin typeface="Calibri" panose="020F0502020204030204" pitchFamily="34" charset="0"/>
            </a:endParaRPr>
          </a:p>
        </p:txBody>
      </p:sp>
      <p:sp>
        <p:nvSpPr>
          <p:cNvPr id="12" name="Curved Up Arrow 11"/>
          <p:cNvSpPr/>
          <p:nvPr/>
        </p:nvSpPr>
        <p:spPr bwMode="auto">
          <a:xfrm rot="16200000">
            <a:off x="4752342" y="4465242"/>
            <a:ext cx="2232025" cy="864518"/>
          </a:xfrm>
          <a:prstGeom prst="curvedUp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3" name="TextBox 12"/>
          <p:cNvSpPr txBox="1"/>
          <p:nvPr/>
        </p:nvSpPr>
        <p:spPr>
          <a:xfrm>
            <a:off x="476250" y="2485345"/>
            <a:ext cx="4951413" cy="1015663"/>
          </a:xfrm>
          <a:prstGeom prst="rect">
            <a:avLst/>
          </a:prstGeom>
          <a:solidFill>
            <a:schemeClr val="tx1"/>
          </a:solidFill>
          <a:ln>
            <a:solidFill>
              <a:schemeClr val="bg1">
                <a:lumMod val="50000"/>
              </a:schemeClr>
            </a:solidFill>
          </a:ln>
        </p:spPr>
        <p:txBody>
          <a:bodyPr>
            <a:spAutoFit/>
          </a:bodyPr>
          <a:lstStyle/>
          <a:p>
            <a:pPr algn="ctr">
              <a:defRPr/>
            </a:pPr>
            <a:r>
              <a:rPr lang="en-GB" dirty="0" smtClean="0">
                <a:solidFill>
                  <a:srgbClr val="661029"/>
                </a:solidFill>
                <a:latin typeface="Calibri" panose="020F0502020204030204" pitchFamily="34" charset="0"/>
              </a:rPr>
              <a:t>For each part of the story, say what we hope students will learn</a:t>
            </a:r>
            <a:endParaRPr lang="en-GB" dirty="0">
              <a:solidFill>
                <a:srgbClr val="661029"/>
              </a:solidFill>
              <a:latin typeface="Calibri" panose="020F0502020204030204" pitchFamily="34" charset="0"/>
            </a:endParaRPr>
          </a:p>
          <a:p>
            <a:pPr algn="ctr">
              <a:defRPr/>
            </a:pPr>
            <a:r>
              <a:rPr lang="en-GB" b="1" dirty="0">
                <a:solidFill>
                  <a:srgbClr val="661029"/>
                </a:solidFill>
                <a:latin typeface="Calibri" panose="020F0502020204030204" pitchFamily="34" charset="0"/>
              </a:rPr>
              <a:t>Learning intentions</a:t>
            </a:r>
          </a:p>
        </p:txBody>
      </p:sp>
      <p:sp>
        <p:nvSpPr>
          <p:cNvPr id="14" name="Down Arrow 13"/>
          <p:cNvSpPr/>
          <p:nvPr/>
        </p:nvSpPr>
        <p:spPr bwMode="auto">
          <a:xfrm>
            <a:off x="2735263" y="2197313"/>
            <a:ext cx="431800" cy="288032"/>
          </a:xfrm>
          <a:prstGeom prst="down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5" name="Curved Up Arrow 14"/>
          <p:cNvSpPr/>
          <p:nvPr/>
        </p:nvSpPr>
        <p:spPr bwMode="auto">
          <a:xfrm rot="16200000">
            <a:off x="4463990" y="2377332"/>
            <a:ext cx="2952328" cy="1008113"/>
          </a:xfrm>
          <a:prstGeom prst="curvedUpArrow">
            <a:avLst/>
          </a:prstGeom>
          <a:solidFill>
            <a:srgbClr val="C0D69A"/>
          </a:solidFill>
          <a:ln w="9525" cap="flat" cmpd="sng" algn="ctr">
            <a:noFill/>
            <a:prstDash val="solid"/>
            <a:round/>
            <a:headEnd type="none" w="med" len="med"/>
            <a:tailEnd type="none" w="med" len="med"/>
          </a:ln>
          <a:effectLst/>
        </p:spPr>
        <p:txBody>
          <a:bodyPr/>
          <a:lstStyle/>
          <a:p>
            <a:pPr marL="2057400" indent="-228600">
              <a:spcBef>
                <a:spcPct val="20000"/>
              </a:spcBef>
              <a:buClr>
                <a:schemeClr val="folHlink"/>
              </a:buClr>
              <a:buSzPct val="65000"/>
              <a:buFont typeface="Wingdings" pitchFamily="2" charset="2"/>
              <a:buChar char="n"/>
              <a:defRPr/>
            </a:pPr>
            <a:endParaRPr lang="en-GB">
              <a:effectLst>
                <a:outerShdw blurRad="38100" dist="38100" dir="2700000" algn="tl">
                  <a:srgbClr val="000000">
                    <a:alpha val="43137"/>
                  </a:srgbClr>
                </a:outerShdw>
              </a:effectLst>
              <a:cs typeface="Arial" pitchFamily="34" charset="0"/>
            </a:endParaRPr>
          </a:p>
        </p:txBody>
      </p:sp>
      <p:sp>
        <p:nvSpPr>
          <p:cNvPr id="17" name="TextBox 16"/>
          <p:cNvSpPr txBox="1">
            <a:spLocks noChangeArrowheads="1"/>
          </p:cNvSpPr>
          <p:nvPr/>
        </p:nvSpPr>
        <p:spPr bwMode="auto">
          <a:xfrm>
            <a:off x="6516216" y="1189201"/>
            <a:ext cx="2376264" cy="1077218"/>
          </a:xfrm>
          <a:prstGeom prst="rect">
            <a:avLst/>
          </a:prstGeom>
          <a:noFill/>
          <a:ln w="9525">
            <a:noFill/>
            <a:miter lim="800000"/>
            <a:headEnd/>
            <a:tailEnd/>
          </a:ln>
        </p:spPr>
        <p:txBody>
          <a:bodyPr wrap="square">
            <a:spAutoFit/>
          </a:bodyPr>
          <a:lstStyle/>
          <a:p>
            <a:pPr algn="ctr"/>
            <a:r>
              <a:rPr lang="en-GB" sz="1600" dirty="0">
                <a:solidFill>
                  <a:srgbClr val="661029"/>
                </a:solidFill>
                <a:latin typeface="Calibri" panose="020F0502020204030204" pitchFamily="34" charset="0"/>
              </a:rPr>
              <a:t>Writing </a:t>
            </a:r>
            <a:r>
              <a:rPr lang="en-GB" sz="1600" dirty="0" smtClean="0">
                <a:solidFill>
                  <a:srgbClr val="661029"/>
                </a:solidFill>
                <a:latin typeface="Calibri" panose="020F0502020204030204" pitchFamily="34" charset="0"/>
              </a:rPr>
              <a:t>the </a:t>
            </a:r>
            <a:r>
              <a:rPr lang="en-GB" sz="1600" b="1" dirty="0" smtClean="0">
                <a:solidFill>
                  <a:srgbClr val="661029"/>
                </a:solidFill>
                <a:latin typeface="Calibri" panose="020F0502020204030204" pitchFamily="34" charset="0"/>
              </a:rPr>
              <a:t>Narrative</a:t>
            </a:r>
            <a:r>
              <a:rPr lang="en-GB" sz="1600" dirty="0" smtClean="0">
                <a:solidFill>
                  <a:srgbClr val="661029"/>
                </a:solidFill>
                <a:latin typeface="Calibri" panose="020F0502020204030204" pitchFamily="34" charset="0"/>
              </a:rPr>
              <a:t> identifies the essential ideas and the links between them</a:t>
            </a:r>
            <a:r>
              <a:rPr lang="en-GB" sz="1600" dirty="0" smtClean="0">
                <a:latin typeface="Calibri" panose="020F0502020204030204" pitchFamily="34" charset="0"/>
              </a:rPr>
              <a:t>.</a:t>
            </a:r>
            <a:endParaRPr lang="en-GB" sz="1600" dirty="0">
              <a:solidFill>
                <a:srgbClr val="661029"/>
              </a:solidFill>
              <a:latin typeface="Calibri" panose="020F0502020204030204" pitchFamily="34" charset="0"/>
            </a:endParaRPr>
          </a:p>
        </p:txBody>
      </p:sp>
      <p:sp>
        <p:nvSpPr>
          <p:cNvPr id="18" name="TextBox 17"/>
          <p:cNvSpPr txBox="1">
            <a:spLocks noChangeArrowheads="1"/>
          </p:cNvSpPr>
          <p:nvPr/>
        </p:nvSpPr>
        <p:spPr bwMode="auto">
          <a:xfrm>
            <a:off x="6516216" y="2590452"/>
            <a:ext cx="2376264" cy="830997"/>
          </a:xfrm>
          <a:prstGeom prst="rect">
            <a:avLst/>
          </a:prstGeom>
          <a:noFill/>
          <a:ln w="9525">
            <a:noFill/>
            <a:miter lim="800000"/>
            <a:headEnd/>
            <a:tailEnd/>
          </a:ln>
        </p:spPr>
        <p:txBody>
          <a:bodyPr wrap="square">
            <a:spAutoFit/>
          </a:bodyPr>
          <a:lstStyle/>
          <a:p>
            <a:pPr algn="ctr"/>
            <a:r>
              <a:rPr lang="en-GB" sz="1600" dirty="0">
                <a:solidFill>
                  <a:srgbClr val="661029"/>
                </a:solidFill>
                <a:latin typeface="Calibri" panose="020F0502020204030204" pitchFamily="34" charset="0"/>
              </a:rPr>
              <a:t>Writing </a:t>
            </a:r>
            <a:r>
              <a:rPr lang="en-GB" sz="1600" b="1" dirty="0" smtClean="0">
                <a:solidFill>
                  <a:srgbClr val="661029"/>
                </a:solidFill>
                <a:latin typeface="Calibri" panose="020F0502020204030204" pitchFamily="34" charset="0"/>
              </a:rPr>
              <a:t>Evidence of learning statements </a:t>
            </a:r>
            <a:r>
              <a:rPr lang="en-GB" sz="1600" dirty="0" smtClean="0">
                <a:solidFill>
                  <a:srgbClr val="661029"/>
                </a:solidFill>
                <a:latin typeface="Calibri" panose="020F0502020204030204" pitchFamily="34" charset="0"/>
              </a:rPr>
              <a:t>clarifies the </a:t>
            </a:r>
            <a:r>
              <a:rPr lang="en-GB" sz="1600" b="1" dirty="0" smtClean="0">
                <a:solidFill>
                  <a:srgbClr val="661029"/>
                </a:solidFill>
                <a:latin typeface="Calibri" panose="020F0502020204030204" pitchFamily="34" charset="0"/>
              </a:rPr>
              <a:t>Narrative. </a:t>
            </a:r>
            <a:endParaRPr lang="en-GB" sz="1600" dirty="0">
              <a:solidFill>
                <a:srgbClr val="661029"/>
              </a:solidFill>
              <a:latin typeface="Calibri" panose="020F0502020204030204" pitchFamily="34" charset="0"/>
            </a:endParaRPr>
          </a:p>
        </p:txBody>
      </p:sp>
    </p:spTree>
    <p:extLst>
      <p:ext uri="{BB962C8B-B14F-4D97-AF65-F5344CB8AC3E}">
        <p14:creationId xmlns:p14="http://schemas.microsoft.com/office/powerpoint/2010/main" val="161410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83"/>
                                        </p:tgtEl>
                                        <p:attrNameLst>
                                          <p:attrName>style.visibility</p:attrName>
                                        </p:attrNameLst>
                                      </p:cBhvr>
                                      <p:to>
                                        <p:strVal val="visible"/>
                                      </p:to>
                                    </p:set>
                                    <p:animEffect transition="in" filter="fade">
                                      <p:cBhvr>
                                        <p:cTn id="21" dur="1000"/>
                                        <p:tgtEl>
                                          <p:spTgt spid="283"/>
                                        </p:tgtEl>
                                      </p:cBhvr>
                                    </p:animEffect>
                                    <p:anim calcmode="lin" valueType="num">
                                      <p:cBhvr>
                                        <p:cTn id="22" dur="1000" fill="hold"/>
                                        <p:tgtEl>
                                          <p:spTgt spid="283"/>
                                        </p:tgtEl>
                                        <p:attrNameLst>
                                          <p:attrName>ppt_x</p:attrName>
                                        </p:attrNameLst>
                                      </p:cBhvr>
                                      <p:tavLst>
                                        <p:tav tm="0">
                                          <p:val>
                                            <p:strVal val="#ppt_x"/>
                                          </p:val>
                                        </p:tav>
                                        <p:tav tm="100000">
                                          <p:val>
                                            <p:strVal val="#ppt_x"/>
                                          </p:val>
                                        </p:tav>
                                      </p:tavLst>
                                    </p:anim>
                                    <p:anim calcmode="lin" valueType="num">
                                      <p:cBhvr>
                                        <p:cTn id="23" dur="1000" fill="hold"/>
                                        <p:tgtEl>
                                          <p:spTgt spid="283"/>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84"/>
                                        </p:tgtEl>
                                        <p:attrNameLst>
                                          <p:attrName>style.visibility</p:attrName>
                                        </p:attrNameLst>
                                      </p:cBhvr>
                                      <p:to>
                                        <p:strVal val="visible"/>
                                      </p:to>
                                    </p:set>
                                    <p:animEffect transition="in" filter="fade">
                                      <p:cBhvr>
                                        <p:cTn id="31" dur="1000"/>
                                        <p:tgtEl>
                                          <p:spTgt spid="284"/>
                                        </p:tgtEl>
                                      </p:cBhvr>
                                    </p:animEffect>
                                    <p:anim calcmode="lin" valueType="num">
                                      <p:cBhvr>
                                        <p:cTn id="32" dur="1000" fill="hold"/>
                                        <p:tgtEl>
                                          <p:spTgt spid="284"/>
                                        </p:tgtEl>
                                        <p:attrNameLst>
                                          <p:attrName>ppt_x</p:attrName>
                                        </p:attrNameLst>
                                      </p:cBhvr>
                                      <p:tavLst>
                                        <p:tav tm="0">
                                          <p:val>
                                            <p:strVal val="#ppt_x"/>
                                          </p:val>
                                        </p:tav>
                                        <p:tav tm="100000">
                                          <p:val>
                                            <p:strVal val="#ppt_x"/>
                                          </p:val>
                                        </p:tav>
                                      </p:tavLst>
                                    </p:anim>
                                    <p:anim calcmode="lin" valueType="num">
                                      <p:cBhvr>
                                        <p:cTn id="33" dur="1000" fill="hold"/>
                                        <p:tgtEl>
                                          <p:spTgt spid="284"/>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dissolve">
                                      <p:cBhvr>
                                        <p:cTn id="57" dur="500"/>
                                        <p:tgtEl>
                                          <p:spTgt spid="28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86"/>
                                        </p:tgtEl>
                                        <p:attrNameLst>
                                          <p:attrName>style.visibility</p:attrName>
                                        </p:attrNameLst>
                                      </p:cBhvr>
                                      <p:to>
                                        <p:strVal val="visible"/>
                                      </p:to>
                                    </p:set>
                                    <p:animEffect transition="in" filter="dissolve">
                                      <p:cBhvr>
                                        <p:cTn id="60"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1" grpId="0" animBg="1"/>
      <p:bldP spid="280" grpId="0" animBg="1"/>
      <p:bldP spid="283" grpId="0" animBg="1"/>
      <p:bldP spid="284" grpId="0" animBg="1"/>
      <p:bldP spid="285" grpId="0" animBg="1"/>
      <p:bldP spid="286" grpId="0"/>
      <p:bldP spid="12" grpId="0" animBg="1"/>
      <p:bldP spid="13" grpId="0" animBg="1"/>
      <p:bldP spid="14" grpId="0" animBg="1"/>
      <p:bldP spid="15"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3" cy="836712"/>
          </a:xfrm>
        </p:spPr>
        <p:txBody>
          <a:bodyPr/>
          <a:lstStyle/>
          <a:p>
            <a:r>
              <a:rPr lang="en-GB" sz="2800" dirty="0" smtClean="0"/>
              <a:t>Step </a:t>
            </a:r>
            <a:r>
              <a:rPr lang="en-GB" sz="2800" dirty="0"/>
              <a:t>1</a:t>
            </a:r>
            <a:r>
              <a:rPr lang="en-GB" sz="2800" dirty="0" smtClean="0"/>
              <a:t>: Write the ‘narrative’</a:t>
            </a:r>
            <a:endParaRPr lang="en-GB"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822"/>
          <a:stretch/>
        </p:blipFill>
        <p:spPr bwMode="auto">
          <a:xfrm>
            <a:off x="827584" y="1124744"/>
            <a:ext cx="7140867" cy="403244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55576" y="980728"/>
            <a:ext cx="7416824" cy="11521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pPr>
            <a:endParaRPr kumimoji="0" lang="en-US"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endParaRPr>
          </a:p>
        </p:txBody>
      </p:sp>
      <p:sp>
        <p:nvSpPr>
          <p:cNvPr id="3" name="TextBox 2"/>
          <p:cNvSpPr txBox="1"/>
          <p:nvPr/>
        </p:nvSpPr>
        <p:spPr>
          <a:xfrm>
            <a:off x="683568" y="1444714"/>
            <a:ext cx="7704856" cy="400110"/>
          </a:xfrm>
          <a:prstGeom prst="rect">
            <a:avLst/>
          </a:prstGeom>
          <a:noFill/>
        </p:spPr>
        <p:txBody>
          <a:bodyPr wrap="square" rtlCol="0">
            <a:spAutoFit/>
          </a:bodyPr>
          <a:lstStyle/>
          <a:p>
            <a:r>
              <a:rPr lang="en-US" dirty="0" smtClean="0"/>
              <a:t>The first part of a narrative on the topic ‘Light and sound’:</a:t>
            </a:r>
            <a:endParaRPr lang="en-US" dirty="0"/>
          </a:p>
        </p:txBody>
      </p:sp>
    </p:spTree>
    <p:extLst>
      <p:ext uri="{BB962C8B-B14F-4D97-AF65-F5344CB8AC3E}">
        <p14:creationId xmlns:p14="http://schemas.microsoft.com/office/powerpoint/2010/main" val="2514799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23528" y="1268760"/>
            <a:ext cx="8569325" cy="4824413"/>
          </a:xfrm>
        </p:spPr>
        <p:txBody>
          <a:bodyPr/>
          <a:lstStyle/>
          <a:p>
            <a:r>
              <a:rPr lang="en-US" dirty="0" smtClean="0"/>
              <a:t>Development &amp; Research (D&amp;R) project for lower secondary school science (age 11-14)</a:t>
            </a:r>
          </a:p>
          <a:p>
            <a:pPr lvl="1"/>
            <a:r>
              <a:rPr lang="en-US" i="1" dirty="0" smtClean="0"/>
              <a:t>York Science</a:t>
            </a:r>
          </a:p>
          <a:p>
            <a:r>
              <a:rPr lang="en-US" dirty="0" smtClean="0"/>
              <a:t>Some general comments about the role of assessment</a:t>
            </a:r>
          </a:p>
          <a:p>
            <a:r>
              <a:rPr lang="en-US" dirty="0" smtClean="0"/>
              <a:t>Brief overview of project</a:t>
            </a:r>
          </a:p>
          <a:p>
            <a:r>
              <a:rPr lang="en-US" dirty="0" smtClean="0"/>
              <a:t>Outline the development process</a:t>
            </a:r>
          </a:p>
          <a:p>
            <a:r>
              <a:rPr lang="en-US" dirty="0" smtClean="0"/>
              <a:t>Show some examples of resources (if time)</a:t>
            </a:r>
          </a:p>
          <a:p>
            <a:r>
              <a:rPr lang="en-US" dirty="0" smtClean="0"/>
              <a:t>Overview of teachers’ responses and impact</a:t>
            </a:r>
            <a:endParaRPr lang="en-US" dirty="0"/>
          </a:p>
        </p:txBody>
      </p:sp>
    </p:spTree>
    <p:extLst>
      <p:ext uri="{BB962C8B-B14F-4D97-AF65-F5344CB8AC3E}">
        <p14:creationId xmlns:p14="http://schemas.microsoft.com/office/powerpoint/2010/main" val="40694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3" cy="836712"/>
          </a:xfrm>
        </p:spPr>
        <p:txBody>
          <a:bodyPr/>
          <a:lstStyle/>
          <a:p>
            <a:r>
              <a:rPr lang="en-GB" sz="2800" dirty="0" smtClean="0"/>
              <a:t>Step 2: </a:t>
            </a:r>
            <a:r>
              <a:rPr lang="en-GB" sz="2800" dirty="0"/>
              <a:t>State the </a:t>
            </a:r>
            <a:r>
              <a:rPr lang="en-GB" sz="2800" dirty="0" smtClean="0"/>
              <a:t>learning intention(s)</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72" y="1052737"/>
            <a:ext cx="6174942" cy="504056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331640" y="980728"/>
            <a:ext cx="6480720" cy="93610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pPr>
            <a:endParaRPr kumimoji="0" lang="en-US"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endParaRPr>
          </a:p>
        </p:txBody>
      </p:sp>
    </p:spTree>
    <p:extLst>
      <p:ext uri="{BB962C8B-B14F-4D97-AF65-F5344CB8AC3E}">
        <p14:creationId xmlns:p14="http://schemas.microsoft.com/office/powerpoint/2010/main" val="1900536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4" cy="836712"/>
          </a:xfrm>
        </p:spPr>
        <p:txBody>
          <a:bodyPr/>
          <a:lstStyle/>
          <a:p>
            <a:r>
              <a:rPr lang="en-GB" sz="2800" dirty="0" smtClean="0"/>
              <a:t>Step 3: Say what would provide evidence of learning</a:t>
            </a:r>
            <a:endParaRPr lang="en-GB" sz="2800"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1735" t="3158" r="2511" b="5775"/>
          <a:stretch/>
        </p:blipFill>
        <p:spPr bwMode="auto">
          <a:xfrm>
            <a:off x="332616" y="980728"/>
            <a:ext cx="7956000" cy="5201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6170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4" cy="836712"/>
          </a:xfrm>
        </p:spPr>
        <p:txBody>
          <a:bodyPr/>
          <a:lstStyle/>
          <a:p>
            <a:r>
              <a:rPr lang="en-GB" sz="2800" dirty="0" smtClean="0"/>
              <a:t>Step 4: </a:t>
            </a:r>
            <a:r>
              <a:rPr lang="en-GB" sz="2800" dirty="0"/>
              <a:t>Write questions and tasks that could provide</a:t>
            </a:r>
            <a:br>
              <a:rPr lang="en-GB" sz="2800" dirty="0"/>
            </a:br>
            <a:r>
              <a:rPr lang="en-GB" sz="2800" dirty="0"/>
              <a:t>             this evidence</a:t>
            </a: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1735" t="3158" r="2511" b="5775"/>
          <a:stretch/>
        </p:blipFill>
        <p:spPr bwMode="auto">
          <a:xfrm>
            <a:off x="332616" y="980728"/>
            <a:ext cx="7956000" cy="5201750"/>
          </a:xfrm>
          <a:prstGeom prst="rect">
            <a:avLst/>
          </a:prstGeom>
          <a:ln>
            <a:noFill/>
          </a:ln>
          <a:extLst>
            <a:ext uri="{53640926-AAD7-44D8-BBD7-CCE9431645EC}">
              <a14:shadowObscured xmlns:a14="http://schemas.microsoft.com/office/drawing/2010/main"/>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5"/>
          <a:stretch/>
        </p:blipFill>
        <p:spPr bwMode="auto">
          <a:xfrm>
            <a:off x="332616" y="980728"/>
            <a:ext cx="7956000" cy="530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066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63069"/>
            <a:ext cx="7772400" cy="1362075"/>
          </a:xfrm>
        </p:spPr>
        <p:txBody>
          <a:bodyPr/>
          <a:lstStyle/>
          <a:p>
            <a:r>
              <a:rPr lang="en-US" dirty="0" smtClean="0"/>
              <a:t>Some sample </a:t>
            </a:r>
            <a:r>
              <a:rPr lang="en-US" i="1" dirty="0" smtClean="0"/>
              <a:t>Evidence of learning items</a:t>
            </a:r>
            <a:endParaRPr lang="en-US" i="1" dirty="0"/>
          </a:p>
        </p:txBody>
      </p:sp>
      <p:sp>
        <p:nvSpPr>
          <p:cNvPr id="3" name="Text Placeholder 2"/>
          <p:cNvSpPr>
            <a:spLocks noGrp="1"/>
          </p:cNvSpPr>
          <p:nvPr>
            <p:ph type="body" idx="1"/>
          </p:nvPr>
        </p:nvSpPr>
        <p:spPr>
          <a:xfrm>
            <a:off x="722313" y="3789040"/>
            <a:ext cx="7772400" cy="1500187"/>
          </a:xfrm>
        </p:spPr>
        <p:txBody>
          <a:bodyPr/>
          <a:lstStyle/>
          <a:p>
            <a:r>
              <a:rPr lang="en-US" sz="2800" dirty="0" smtClean="0"/>
              <a:t>- from a range of topics</a:t>
            </a:r>
            <a:endParaRPr lang="en-US" sz="2800" dirty="0"/>
          </a:p>
        </p:txBody>
      </p:sp>
    </p:spTree>
    <p:extLst>
      <p:ext uri="{BB962C8B-B14F-4D97-AF65-F5344CB8AC3E}">
        <p14:creationId xmlns:p14="http://schemas.microsoft.com/office/powerpoint/2010/main" val="1022398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GB" dirty="0" smtClean="0"/>
              <a:t>Simple multiple-choice</a:t>
            </a:r>
          </a:p>
        </p:txBody>
      </p:sp>
      <p:pic>
        <p:nvPicPr>
          <p:cNvPr id="4102" name="Content Placeholder 9" descr="cupboard_drawing5.bmp"/>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15182" t="14951" b="7091"/>
          <a:stretch>
            <a:fillRect/>
          </a:stretch>
        </p:blipFill>
        <p:spPr>
          <a:xfrm>
            <a:off x="1834827" y="2276872"/>
            <a:ext cx="3097213" cy="3917950"/>
          </a:xfrm>
        </p:spPr>
      </p:pic>
      <p:sp>
        <p:nvSpPr>
          <p:cNvPr id="5" name="Content Placeholder 7"/>
          <p:cNvSpPr txBox="1">
            <a:spLocks/>
          </p:cNvSpPr>
          <p:nvPr/>
        </p:nvSpPr>
        <p:spPr bwMode="auto">
          <a:xfrm>
            <a:off x="5076055" y="1196752"/>
            <a:ext cx="3816425" cy="4392488"/>
          </a:xfrm>
          <a:prstGeom prst="rect">
            <a:avLst/>
          </a:prstGeom>
          <a:noFill/>
          <a:ln w="9525">
            <a:solidFill>
              <a:srgbClr val="66102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0"/>
              </a:spcAft>
              <a:buClr>
                <a:srgbClr val="A53354"/>
              </a:buClr>
              <a:buFont typeface="Wingdings" pitchFamily="2" charset="2"/>
              <a:buChar char="§"/>
              <a:defRPr sz="2800">
                <a:solidFill>
                  <a:srgbClr val="661029"/>
                </a:solidFill>
                <a:latin typeface="+mn-lt"/>
                <a:ea typeface="+mn-ea"/>
                <a:cs typeface="+mn-cs"/>
              </a:defRPr>
            </a:lvl1pPr>
            <a:lvl2pPr marL="742950" indent="-285750" algn="l" rtl="0" eaLnBrk="1" fontAlgn="base" hangingPunct="1">
              <a:spcBef>
                <a:spcPct val="30000"/>
              </a:spcBef>
              <a:spcAft>
                <a:spcPct val="0"/>
              </a:spcAft>
              <a:buClr>
                <a:srgbClr val="3B6C52"/>
              </a:buClr>
              <a:buFont typeface="Wingdings" pitchFamily="2" charset="2"/>
              <a:buChar char="§"/>
              <a:defRPr sz="2400">
                <a:solidFill>
                  <a:srgbClr val="3B6C52"/>
                </a:solidFill>
                <a:latin typeface="+mn-lt"/>
                <a:cs typeface="+mn-cs"/>
              </a:defRPr>
            </a:lvl2pPr>
            <a:lvl3pPr marL="1143000" indent="-228600" algn="l" rtl="0" eaLnBrk="1" fontAlgn="base" hangingPunct="1">
              <a:spcBef>
                <a:spcPct val="30000"/>
              </a:spcBef>
              <a:spcAft>
                <a:spcPct val="0"/>
              </a:spcAft>
              <a:buClr>
                <a:schemeClr val="hlink"/>
              </a:buClr>
              <a:buSzPct val="65000"/>
              <a:buFont typeface="Wingdings" pitchFamily="2" charset="2"/>
              <a:buChar char="n"/>
              <a:defRPr sz="2000">
                <a:solidFill>
                  <a:srgbClr val="000000"/>
                </a:solidFill>
                <a:latin typeface="+mn-lt"/>
                <a:cs typeface="+mn-cs"/>
              </a:defRPr>
            </a:lvl3pPr>
            <a:lvl4pPr marL="16002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4pPr>
            <a:lvl5pPr marL="20574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5pPr>
            <a:lvl6pPr marL="25146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6pPr>
            <a:lvl7pPr marL="29718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7pPr>
            <a:lvl8pPr marL="34290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8pPr>
            <a:lvl9pPr marL="3886200" indent="-228600" algn="l" rtl="0" eaLnBrk="1" fontAlgn="base" hangingPunct="1">
              <a:spcBef>
                <a:spcPct val="30000"/>
              </a:spcBef>
              <a:spcAft>
                <a:spcPct val="0"/>
              </a:spcAft>
              <a:buClr>
                <a:srgbClr val="002569"/>
              </a:buClr>
              <a:buSzPct val="65000"/>
              <a:buFont typeface="Wingdings" pitchFamily="2" charset="2"/>
              <a:buChar char="n"/>
              <a:defRPr sz="1800">
                <a:solidFill>
                  <a:srgbClr val="000000"/>
                </a:solidFill>
                <a:latin typeface="+mn-lt"/>
                <a:cs typeface="+mn-cs"/>
              </a:defRPr>
            </a:lvl9pPr>
          </a:lstStyle>
          <a:p>
            <a:pPr marL="541338" indent="-541338">
              <a:spcBef>
                <a:spcPts val="1200"/>
              </a:spcBef>
              <a:spcAft>
                <a:spcPts val="0"/>
              </a:spcAft>
              <a:buFont typeface="Arial" charset="0"/>
              <a:buNone/>
              <a:defRPr/>
            </a:pPr>
            <a:r>
              <a:rPr lang="en-GB" sz="2000" b="1" dirty="0" smtClean="0"/>
              <a:t>A</a:t>
            </a:r>
            <a:r>
              <a:rPr lang="en-GB" sz="2000" dirty="0" smtClean="0"/>
              <a:t>	After a while, you will be able to see everything, but very dim.</a:t>
            </a:r>
          </a:p>
          <a:p>
            <a:pPr marL="541338" indent="-541338">
              <a:spcBef>
                <a:spcPts val="1200"/>
              </a:spcBef>
              <a:spcAft>
                <a:spcPts val="0"/>
              </a:spcAft>
              <a:buFont typeface="Arial" charset="0"/>
              <a:buNone/>
              <a:defRPr/>
            </a:pPr>
            <a:r>
              <a:rPr lang="en-GB" sz="2000" b="1" dirty="0" smtClean="0"/>
              <a:t>B	</a:t>
            </a:r>
            <a:r>
              <a:rPr lang="en-GB" sz="2000" dirty="0" smtClean="0"/>
              <a:t>The only thing you will see is the cat’s eyes shining.</a:t>
            </a:r>
          </a:p>
          <a:p>
            <a:pPr marL="541338" indent="-541338">
              <a:spcBef>
                <a:spcPts val="1200"/>
              </a:spcBef>
              <a:spcAft>
                <a:spcPts val="0"/>
              </a:spcAft>
              <a:buFont typeface="Arial" charset="0"/>
              <a:buNone/>
              <a:defRPr/>
            </a:pPr>
            <a:r>
              <a:rPr lang="en-GB" sz="2000" b="1" dirty="0" smtClean="0"/>
              <a:t>C	</a:t>
            </a:r>
            <a:r>
              <a:rPr lang="en-GB" sz="2000" dirty="0" smtClean="0"/>
              <a:t> You will see the mirror shining dimly, but everything else will be dark.</a:t>
            </a:r>
          </a:p>
          <a:p>
            <a:pPr marL="541338" indent="-541338">
              <a:spcBef>
                <a:spcPts val="1200"/>
              </a:spcBef>
              <a:spcAft>
                <a:spcPts val="0"/>
              </a:spcAft>
              <a:buFont typeface="Arial" charset="0"/>
              <a:buNone/>
              <a:defRPr/>
            </a:pPr>
            <a:r>
              <a:rPr lang="en-GB" sz="2000" b="1" dirty="0" smtClean="0"/>
              <a:t>D</a:t>
            </a:r>
            <a:r>
              <a:rPr lang="en-GB" sz="2000" dirty="0" smtClean="0"/>
              <a:t>	You won’t be able to see anything at all, no matter how long you wait.</a:t>
            </a:r>
          </a:p>
          <a:p>
            <a:pPr>
              <a:defRPr/>
            </a:pPr>
            <a:endParaRPr lang="en-GB" dirty="0"/>
          </a:p>
        </p:txBody>
      </p:sp>
      <p:sp>
        <p:nvSpPr>
          <p:cNvPr id="8" name="Content Placeholder 7"/>
          <p:cNvSpPr>
            <a:spLocks noGrp="1"/>
          </p:cNvSpPr>
          <p:nvPr>
            <p:ph sz="half" idx="4294967295"/>
          </p:nvPr>
        </p:nvSpPr>
        <p:spPr>
          <a:xfrm>
            <a:off x="219521" y="1125538"/>
            <a:ext cx="4208463" cy="4824412"/>
          </a:xfrm>
        </p:spPr>
        <p:txBody>
          <a:bodyPr>
            <a:normAutofit/>
          </a:bodyPr>
          <a:lstStyle/>
          <a:p>
            <a:pPr marL="0" indent="0">
              <a:buFont typeface="Arial" charset="0"/>
              <a:buNone/>
              <a:defRPr/>
            </a:pPr>
            <a:r>
              <a:rPr lang="en-GB" sz="2000" dirty="0" smtClean="0"/>
              <a:t>Imagine you go into a cupboard under the stairs and close the door. There are no windows and the door is a very tight fit. </a:t>
            </a:r>
          </a:p>
          <a:p>
            <a:pPr>
              <a:spcBef>
                <a:spcPts val="600"/>
              </a:spcBef>
              <a:spcAft>
                <a:spcPts val="600"/>
              </a:spcAft>
              <a:buFont typeface="Arial" charset="0"/>
              <a:buNone/>
            </a:pPr>
            <a:r>
              <a:rPr lang="en-GB" sz="2000" dirty="0"/>
              <a:t>You switch off the light.</a:t>
            </a:r>
          </a:p>
          <a:p>
            <a:pPr marL="0" indent="0">
              <a:spcBef>
                <a:spcPts val="0"/>
              </a:spcBef>
              <a:buFont typeface="Arial" charset="0"/>
              <a:buNone/>
            </a:pPr>
            <a:r>
              <a:rPr lang="en-GB" sz="2000" dirty="0" smtClean="0"/>
              <a:t>After </a:t>
            </a:r>
            <a:r>
              <a:rPr lang="en-GB" sz="2000" dirty="0"/>
              <a:t>sitting there for a </a:t>
            </a:r>
            <a:endParaRPr lang="en-GB" sz="2000" dirty="0" smtClean="0"/>
          </a:p>
          <a:p>
            <a:pPr marL="0" indent="0">
              <a:spcBef>
                <a:spcPts val="0"/>
              </a:spcBef>
              <a:buFont typeface="Arial" charset="0"/>
              <a:buNone/>
            </a:pPr>
            <a:r>
              <a:rPr lang="en-GB" sz="2000" dirty="0" smtClean="0"/>
              <a:t>while</a:t>
            </a:r>
            <a:r>
              <a:rPr lang="en-GB" sz="2000" dirty="0"/>
              <a:t>, what will </a:t>
            </a:r>
            <a:endParaRPr lang="en-GB" sz="2000" dirty="0" smtClean="0"/>
          </a:p>
          <a:p>
            <a:pPr marL="0" indent="0">
              <a:spcBef>
                <a:spcPts val="0"/>
              </a:spcBef>
              <a:buFont typeface="Arial" charset="0"/>
              <a:buNone/>
            </a:pPr>
            <a:r>
              <a:rPr lang="en-GB" sz="2000" dirty="0" smtClean="0"/>
              <a:t>you </a:t>
            </a:r>
            <a:r>
              <a:rPr lang="en-GB" sz="2000" dirty="0"/>
              <a:t>be able </a:t>
            </a:r>
            <a:endParaRPr lang="en-GB" sz="2000" dirty="0" smtClean="0"/>
          </a:p>
          <a:p>
            <a:pPr marL="0" indent="0">
              <a:spcBef>
                <a:spcPts val="0"/>
              </a:spcBef>
              <a:buFont typeface="Arial" charset="0"/>
              <a:buNone/>
            </a:pPr>
            <a:r>
              <a:rPr lang="en-GB" sz="2000" dirty="0" smtClean="0"/>
              <a:t>to </a:t>
            </a:r>
            <a:r>
              <a:rPr lang="en-GB" sz="2000" dirty="0"/>
              <a:t>see?</a:t>
            </a:r>
          </a:p>
          <a:p>
            <a:pPr marL="0" indent="0">
              <a:buFont typeface="Arial" charset="0"/>
              <a:buNone/>
              <a:defRPr/>
            </a:pPr>
            <a:endParaRPr lang="en-GB" dirty="0" smtClean="0"/>
          </a:p>
          <a:p>
            <a:pPr>
              <a:defRPr/>
            </a:pPr>
            <a:endParaRPr lang="en-GB" dirty="0"/>
          </a:p>
        </p:txBody>
      </p:sp>
    </p:spTree>
    <p:extLst>
      <p:ext uri="{BB962C8B-B14F-4D97-AF65-F5344CB8AC3E}">
        <p14:creationId xmlns:p14="http://schemas.microsoft.com/office/powerpoint/2010/main" val="457857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12366971"/>
              </p:ext>
            </p:extLst>
          </p:nvPr>
        </p:nvGraphicFramePr>
        <p:xfrm>
          <a:off x="395536" y="1124744"/>
          <a:ext cx="8496944" cy="4984921"/>
        </p:xfrm>
        <a:graphic>
          <a:graphicData uri="http://schemas.openxmlformats.org/drawingml/2006/table">
            <a:tbl>
              <a:tblPr>
                <a:tableStyleId>{BC89EF96-8CEA-46FF-86C4-4CE0E7609802}</a:tableStyleId>
              </a:tblPr>
              <a:tblGrid>
                <a:gridCol w="2880321"/>
                <a:gridCol w="1386154"/>
                <a:gridCol w="1386154"/>
                <a:gridCol w="1386154"/>
                <a:gridCol w="1458161"/>
              </a:tblGrid>
              <a:tr h="717713">
                <a:tc>
                  <a:txBody>
                    <a:bodyPr/>
                    <a:lstStyle/>
                    <a:p>
                      <a:endParaRPr lang="en-GB" sz="1600" dirty="0">
                        <a:solidFill>
                          <a:srgbClr val="661029"/>
                        </a:solidFill>
                        <a:latin typeface="+mn-lt"/>
                      </a:endParaRPr>
                    </a:p>
                  </a:txBody>
                  <a:tcPr/>
                </a:tc>
                <a:tc>
                  <a:txBody>
                    <a:bodyPr/>
                    <a:lstStyle/>
                    <a:p>
                      <a:r>
                        <a:rPr lang="en-GB" sz="1600" b="1" dirty="0" smtClean="0">
                          <a:solidFill>
                            <a:srgbClr val="661029"/>
                          </a:solidFill>
                          <a:latin typeface="+mn-lt"/>
                        </a:rPr>
                        <a:t>I am sure this is right</a:t>
                      </a:r>
                      <a:endParaRPr lang="en-GB" sz="1600" b="1" dirty="0">
                        <a:solidFill>
                          <a:srgbClr val="661029"/>
                        </a:solidFill>
                        <a:latin typeface="+mn-lt"/>
                      </a:endParaRPr>
                    </a:p>
                  </a:txBody>
                  <a:tcPr/>
                </a:tc>
                <a:tc>
                  <a:txBody>
                    <a:bodyPr/>
                    <a:lstStyle/>
                    <a:p>
                      <a:r>
                        <a:rPr lang="en-GB" sz="1600" b="1" dirty="0" smtClean="0">
                          <a:solidFill>
                            <a:srgbClr val="661029"/>
                          </a:solidFill>
                          <a:latin typeface="+mn-lt"/>
                        </a:rPr>
                        <a:t>I think this is right</a:t>
                      </a:r>
                      <a:endParaRPr lang="en-GB" sz="1600" b="1" dirty="0">
                        <a:solidFill>
                          <a:srgbClr val="661029"/>
                        </a:solidFill>
                        <a:latin typeface="+mn-lt"/>
                      </a:endParaRPr>
                    </a:p>
                  </a:txBody>
                  <a:tcPr/>
                </a:tc>
                <a:tc>
                  <a:txBody>
                    <a:bodyPr/>
                    <a:lstStyle/>
                    <a:p>
                      <a:r>
                        <a:rPr lang="en-GB" sz="1600" b="1" dirty="0" smtClean="0">
                          <a:solidFill>
                            <a:srgbClr val="661029"/>
                          </a:solidFill>
                          <a:latin typeface="+mn-lt"/>
                        </a:rPr>
                        <a:t>I think this is wrong</a:t>
                      </a:r>
                      <a:endParaRPr lang="en-GB" sz="1600" b="1" dirty="0">
                        <a:solidFill>
                          <a:srgbClr val="661029"/>
                        </a:solidFill>
                        <a:latin typeface="+mn-lt"/>
                      </a:endParaRPr>
                    </a:p>
                  </a:txBody>
                  <a:tcPr/>
                </a:tc>
                <a:tc>
                  <a:txBody>
                    <a:bodyPr/>
                    <a:lstStyle/>
                    <a:p>
                      <a:r>
                        <a:rPr lang="en-GB" sz="1600" b="1" dirty="0" smtClean="0">
                          <a:solidFill>
                            <a:srgbClr val="661029"/>
                          </a:solidFill>
                          <a:latin typeface="+mn-lt"/>
                        </a:rPr>
                        <a:t>I am sure this is wrong</a:t>
                      </a:r>
                      <a:endParaRPr lang="en-GB" sz="1600" b="1" dirty="0">
                        <a:solidFill>
                          <a:srgbClr val="661029"/>
                        </a:solidFill>
                        <a:latin typeface="+mn-lt"/>
                      </a:endParaRPr>
                    </a:p>
                  </a:txBody>
                  <a:tcPr/>
                </a:tc>
              </a:tr>
              <a:tr h="1066802">
                <a:tc>
                  <a:txBody>
                    <a:bodyPr/>
                    <a:lstStyle/>
                    <a:p>
                      <a:pPr marL="358775" marR="0" indent="-358775"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661029"/>
                          </a:solidFill>
                        </a:rPr>
                        <a:t>A	</a:t>
                      </a:r>
                      <a:r>
                        <a:rPr lang="en-GB" sz="1600" b="0" dirty="0" smtClean="0">
                          <a:solidFill>
                            <a:srgbClr val="661029"/>
                          </a:solidFill>
                        </a:rPr>
                        <a:t>After a while, you will be able to see everything, but very dim.</a:t>
                      </a:r>
                      <a:endParaRPr lang="en-GB" sz="1600" b="0" dirty="0" smtClean="0">
                        <a:solidFill>
                          <a:srgbClr val="661029"/>
                        </a:solidFill>
                        <a:latin typeface="+mn-lt"/>
                      </a:endParaRPr>
                    </a:p>
                  </a:txBody>
                  <a:tcPr anchor="ct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r>
              <a:tr h="1066802">
                <a:tc>
                  <a:txBody>
                    <a:bodyPr/>
                    <a:lstStyle/>
                    <a:p>
                      <a:pPr marL="358775" marR="0" indent="-358775"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661029"/>
                          </a:solidFill>
                          <a:latin typeface="+mn-lt"/>
                          <a:ea typeface="+mn-ea"/>
                          <a:cs typeface="+mn-cs"/>
                        </a:rPr>
                        <a:t>B	</a:t>
                      </a:r>
                      <a:r>
                        <a:rPr lang="en-GB" sz="1600" b="0" kern="1200" dirty="0" smtClean="0">
                          <a:solidFill>
                            <a:srgbClr val="661029"/>
                          </a:solidFill>
                          <a:latin typeface="+mn-lt"/>
                          <a:ea typeface="+mn-ea"/>
                          <a:cs typeface="+mn-cs"/>
                        </a:rPr>
                        <a:t>The only thing you will see is the cat’s eyes shining.</a:t>
                      </a:r>
                      <a:endParaRPr lang="en-GB" sz="1600" b="0" kern="1200" dirty="0">
                        <a:solidFill>
                          <a:srgbClr val="661029"/>
                        </a:solidFill>
                        <a:latin typeface="+mn-lt"/>
                        <a:ea typeface="+mn-ea"/>
                        <a:cs typeface="+mn-cs"/>
                      </a:endParaRPr>
                    </a:p>
                  </a:txBody>
                  <a:tcPr anchor="ct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r>
              <a:tr h="1066802">
                <a:tc>
                  <a:txBody>
                    <a:bodyPr/>
                    <a:lstStyle/>
                    <a:p>
                      <a:pPr marL="358775" marR="0" indent="-358775"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661029"/>
                          </a:solidFill>
                          <a:latin typeface="+mn-lt"/>
                          <a:ea typeface="+mn-ea"/>
                          <a:cs typeface="+mn-cs"/>
                        </a:rPr>
                        <a:t>C	</a:t>
                      </a:r>
                      <a:r>
                        <a:rPr lang="en-GB" sz="1600" b="0" kern="1200" dirty="0" smtClean="0">
                          <a:solidFill>
                            <a:srgbClr val="661029"/>
                          </a:solidFill>
                          <a:latin typeface="+mn-lt"/>
                          <a:ea typeface="+mn-ea"/>
                          <a:cs typeface="+mn-cs"/>
                        </a:rPr>
                        <a:t>You will see the mirror shining dimly, but everything else will be dark</a:t>
                      </a:r>
                    </a:p>
                  </a:txBody>
                  <a:tcPr anchor="ct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r>
              <a:tr h="1066802">
                <a:tc>
                  <a:txBody>
                    <a:bodyPr/>
                    <a:lstStyle/>
                    <a:p>
                      <a:pPr marL="358775" marR="0" indent="-358775"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661029"/>
                          </a:solidFill>
                          <a:latin typeface="+mn-lt"/>
                          <a:ea typeface="+mn-ea"/>
                          <a:cs typeface="+mn-cs"/>
                        </a:rPr>
                        <a:t>D	</a:t>
                      </a:r>
                      <a:r>
                        <a:rPr lang="en-GB" sz="1600" b="0" kern="1200" dirty="0" smtClean="0">
                          <a:solidFill>
                            <a:srgbClr val="661029"/>
                          </a:solidFill>
                          <a:latin typeface="+mn-lt"/>
                          <a:ea typeface="+mn-ea"/>
                          <a:cs typeface="+mn-cs"/>
                        </a:rPr>
                        <a:t>You won’t be able to see anything at all, no matter how long you wait</a:t>
                      </a:r>
                      <a:endParaRPr lang="en-GB" sz="1600" b="0" kern="1200" dirty="0">
                        <a:solidFill>
                          <a:srgbClr val="661029"/>
                        </a:solidFill>
                        <a:latin typeface="+mn-lt"/>
                        <a:ea typeface="+mn-ea"/>
                        <a:cs typeface="+mn-cs"/>
                      </a:endParaRPr>
                    </a:p>
                  </a:txBody>
                  <a:tcPr anchor="ct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c>
                  <a:txBody>
                    <a:bodyPr/>
                    <a:lstStyle/>
                    <a:p>
                      <a:endParaRPr lang="en-GB" sz="1600" dirty="0">
                        <a:solidFill>
                          <a:srgbClr val="661029"/>
                        </a:solidFill>
                        <a:latin typeface="+mn-lt"/>
                      </a:endParaRPr>
                    </a:p>
                  </a:txBody>
                  <a:tcPr/>
                </a:tc>
              </a:tr>
            </a:tbl>
          </a:graphicData>
        </a:graphic>
      </p:graphicFrame>
      <p:sp>
        <p:nvSpPr>
          <p:cNvPr id="8" name="Title 7"/>
          <p:cNvSpPr>
            <a:spLocks noGrp="1"/>
          </p:cNvSpPr>
          <p:nvPr>
            <p:ph type="title"/>
          </p:nvPr>
        </p:nvSpPr>
        <p:spPr>
          <a:xfrm>
            <a:off x="107504" y="115888"/>
            <a:ext cx="8424863" cy="576262"/>
          </a:xfrm>
        </p:spPr>
        <p:txBody>
          <a:bodyPr/>
          <a:lstStyle/>
          <a:p>
            <a:r>
              <a:rPr lang="en-GB" dirty="0" smtClean="0"/>
              <a:t> Confidence information adds value</a:t>
            </a:r>
            <a:endParaRPr lang="en-GB" dirty="0"/>
          </a:p>
        </p:txBody>
      </p:sp>
    </p:spTree>
    <p:extLst>
      <p:ext uri="{BB962C8B-B14F-4D97-AF65-F5344CB8AC3E}">
        <p14:creationId xmlns:p14="http://schemas.microsoft.com/office/powerpoint/2010/main" val="845610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7504" y="148570"/>
            <a:ext cx="8336350" cy="461665"/>
          </a:xfrm>
          <a:prstGeom prst="rect">
            <a:avLst/>
          </a:prstGeom>
          <a:noFill/>
        </p:spPr>
        <p:txBody>
          <a:bodyPr wrap="square" rtlCol="0">
            <a:spAutoFit/>
          </a:bodyPr>
          <a:lstStyle/>
          <a:p>
            <a:r>
              <a:rPr lang="en-GB" sz="2400" dirty="0" smtClean="0">
                <a:solidFill>
                  <a:schemeClr val="tx1"/>
                </a:solidFill>
                <a:latin typeface="+mn-lt"/>
              </a:rPr>
              <a:t>Multiple-choice question presented as ‘talking heads’</a:t>
            </a:r>
            <a:endParaRPr lang="en-GB" sz="2400" dirty="0">
              <a:solidFill>
                <a:schemeClr val="tx1"/>
              </a:solidFill>
              <a:latin typeface="+mn-lt"/>
            </a:endParaRPr>
          </a:p>
        </p:txBody>
      </p:sp>
      <p:grpSp>
        <p:nvGrpSpPr>
          <p:cNvPr id="3" name="Group 2"/>
          <p:cNvGrpSpPr>
            <a:grpSpLocks/>
          </p:cNvGrpSpPr>
          <p:nvPr/>
        </p:nvGrpSpPr>
        <p:grpSpPr bwMode="auto">
          <a:xfrm>
            <a:off x="6588224" y="1108596"/>
            <a:ext cx="2076450" cy="1384300"/>
            <a:chOff x="6250" y="11395"/>
            <a:chExt cx="3675" cy="2450"/>
          </a:xfrm>
        </p:grpSpPr>
        <p:pic>
          <p:nvPicPr>
            <p:cNvPr id="19459" name="Picture 3" descr="bul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 y="12930"/>
              <a:ext cx="834"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7056" y="11395"/>
              <a:ext cx="1786" cy="1121"/>
              <a:chOff x="3769" y="1807"/>
              <a:chExt cx="2209" cy="1386"/>
            </a:xfrm>
          </p:grpSpPr>
          <p:pic>
            <p:nvPicPr>
              <p:cNvPr id="19461" name="Picture 5" descr="cell"/>
              <p:cNvPicPr>
                <a:picLocks noChangeAspect="1" noChangeArrowheads="1"/>
              </p:cNvPicPr>
              <p:nvPr/>
            </p:nvPicPr>
            <p:blipFill>
              <a:blip r:embed="rId3" cstate="print">
                <a:extLst>
                  <a:ext uri="{28A0092B-C50C-407E-A947-70E740481C1C}">
                    <a14:useLocalDpi xmlns:a14="http://schemas.microsoft.com/office/drawing/2010/main" val="0"/>
                  </a:ext>
                </a:extLst>
              </a:blip>
              <a:srcRect l="8952" t="10249" r="9698" b="7234"/>
              <a:stretch>
                <a:fillRect/>
              </a:stretch>
            </p:blipFill>
            <p:spPr bwMode="auto">
              <a:xfrm>
                <a:off x="3769" y="1807"/>
                <a:ext cx="2209"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flipV="1">
                <a:off x="5466" y="2084"/>
                <a:ext cx="172" cy="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7"/>
              <p:cNvGrpSpPr>
                <a:grpSpLocks/>
              </p:cNvGrpSpPr>
              <p:nvPr/>
            </p:nvGrpSpPr>
            <p:grpSpPr bwMode="auto">
              <a:xfrm>
                <a:off x="4408" y="2096"/>
                <a:ext cx="172" cy="173"/>
                <a:chOff x="5543" y="8573"/>
                <a:chExt cx="255" cy="256"/>
              </a:xfrm>
            </p:grpSpPr>
            <p:sp>
              <p:nvSpPr>
                <p:cNvPr id="11" name="Line 8"/>
                <p:cNvSpPr>
                  <a:spLocks noChangeShapeType="1"/>
                </p:cNvSpPr>
                <p:nvPr/>
              </p:nvSpPr>
              <p:spPr bwMode="auto">
                <a:xfrm flipV="1">
                  <a:off x="5543" y="8691"/>
                  <a:ext cx="255" cy="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9"/>
                <p:cNvSpPr>
                  <a:spLocks noChangeShapeType="1"/>
                </p:cNvSpPr>
                <p:nvPr/>
              </p:nvSpPr>
              <p:spPr bwMode="auto">
                <a:xfrm>
                  <a:off x="5657" y="8573"/>
                  <a:ext cx="30" cy="2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7" name="Freeform 10"/>
            <p:cNvSpPr>
              <a:spLocks/>
            </p:cNvSpPr>
            <p:nvPr/>
          </p:nvSpPr>
          <p:spPr bwMode="auto">
            <a:xfrm>
              <a:off x="8399" y="11618"/>
              <a:ext cx="1526" cy="1925"/>
            </a:xfrm>
            <a:custGeom>
              <a:avLst/>
              <a:gdLst>
                <a:gd name="T0" fmla="*/ 360 w 1565"/>
                <a:gd name="T1" fmla="*/ 20 h 2120"/>
                <a:gd name="T2" fmla="*/ 1110 w 1565"/>
                <a:gd name="T3" fmla="*/ 215 h 2120"/>
                <a:gd name="T4" fmla="*/ 1380 w 1565"/>
                <a:gd name="T5" fmla="*/ 1310 h 2120"/>
                <a:gd name="T6" fmla="*/ 0 w 1565"/>
                <a:gd name="T7" fmla="*/ 2120 h 2120"/>
              </a:gdLst>
              <a:ahLst/>
              <a:cxnLst>
                <a:cxn ang="0">
                  <a:pos x="T0" y="T1"/>
                </a:cxn>
                <a:cxn ang="0">
                  <a:pos x="T2" y="T3"/>
                </a:cxn>
                <a:cxn ang="0">
                  <a:pos x="T4" y="T5"/>
                </a:cxn>
                <a:cxn ang="0">
                  <a:pos x="T6" y="T7"/>
                </a:cxn>
              </a:cxnLst>
              <a:rect l="0" t="0" r="r" b="b"/>
              <a:pathLst>
                <a:path w="1565" h="2120">
                  <a:moveTo>
                    <a:pt x="360" y="20"/>
                  </a:moveTo>
                  <a:cubicBezTo>
                    <a:pt x="650" y="10"/>
                    <a:pt x="940" y="0"/>
                    <a:pt x="1110" y="215"/>
                  </a:cubicBezTo>
                  <a:cubicBezTo>
                    <a:pt x="1280" y="430"/>
                    <a:pt x="1565" y="993"/>
                    <a:pt x="1380" y="1310"/>
                  </a:cubicBezTo>
                  <a:cubicBezTo>
                    <a:pt x="1195" y="1627"/>
                    <a:pt x="597" y="1873"/>
                    <a:pt x="0" y="212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11"/>
            <p:cNvSpPr>
              <a:spLocks/>
            </p:cNvSpPr>
            <p:nvPr/>
          </p:nvSpPr>
          <p:spPr bwMode="auto">
            <a:xfrm>
              <a:off x="6250" y="11702"/>
              <a:ext cx="1729" cy="1842"/>
            </a:xfrm>
            <a:custGeom>
              <a:avLst/>
              <a:gdLst>
                <a:gd name="T0" fmla="*/ 1010 w 1790"/>
                <a:gd name="T1" fmla="*/ 32 h 2072"/>
                <a:gd name="T2" fmla="*/ 395 w 1790"/>
                <a:gd name="T3" fmla="*/ 167 h 2072"/>
                <a:gd name="T4" fmla="*/ 65 w 1790"/>
                <a:gd name="T5" fmla="*/ 1037 h 2072"/>
                <a:gd name="T6" fmla="*/ 785 w 1790"/>
                <a:gd name="T7" fmla="*/ 1787 h 2072"/>
                <a:gd name="T8" fmla="*/ 1790 w 1790"/>
                <a:gd name="T9" fmla="*/ 2072 h 2072"/>
              </a:gdLst>
              <a:ahLst/>
              <a:cxnLst>
                <a:cxn ang="0">
                  <a:pos x="T0" y="T1"/>
                </a:cxn>
                <a:cxn ang="0">
                  <a:pos x="T2" y="T3"/>
                </a:cxn>
                <a:cxn ang="0">
                  <a:pos x="T4" y="T5"/>
                </a:cxn>
                <a:cxn ang="0">
                  <a:pos x="T6" y="T7"/>
                </a:cxn>
                <a:cxn ang="0">
                  <a:pos x="T8" y="T9"/>
                </a:cxn>
              </a:cxnLst>
              <a:rect l="0" t="0" r="r" b="b"/>
              <a:pathLst>
                <a:path w="1790" h="2072">
                  <a:moveTo>
                    <a:pt x="1010" y="32"/>
                  </a:moveTo>
                  <a:cubicBezTo>
                    <a:pt x="781" y="16"/>
                    <a:pt x="553" y="0"/>
                    <a:pt x="395" y="167"/>
                  </a:cubicBezTo>
                  <a:cubicBezTo>
                    <a:pt x="237" y="334"/>
                    <a:pt x="0" y="767"/>
                    <a:pt x="65" y="1037"/>
                  </a:cubicBezTo>
                  <a:cubicBezTo>
                    <a:pt x="130" y="1307"/>
                    <a:pt x="498" y="1615"/>
                    <a:pt x="785" y="1787"/>
                  </a:cubicBezTo>
                  <a:cubicBezTo>
                    <a:pt x="1072" y="1959"/>
                    <a:pt x="1431" y="2015"/>
                    <a:pt x="1790" y="2072"/>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 name="TextBox 12"/>
          <p:cNvSpPr txBox="1"/>
          <p:nvPr/>
        </p:nvSpPr>
        <p:spPr>
          <a:xfrm>
            <a:off x="270022" y="1033575"/>
            <a:ext cx="5616624" cy="2400657"/>
          </a:xfrm>
          <a:prstGeom prst="rect">
            <a:avLst/>
          </a:prstGeom>
          <a:noFill/>
        </p:spPr>
        <p:txBody>
          <a:bodyPr wrap="square" rtlCol="0">
            <a:spAutoFit/>
          </a:bodyPr>
          <a:lstStyle/>
          <a:p>
            <a:pPr>
              <a:lnSpc>
                <a:spcPct val="150000"/>
              </a:lnSpc>
            </a:pPr>
            <a:r>
              <a:rPr lang="en-GB" dirty="0"/>
              <a:t>A 1.5V battery is connected by </a:t>
            </a:r>
            <a:r>
              <a:rPr lang="en-GB" dirty="0" smtClean="0"/>
              <a:t>two </a:t>
            </a:r>
            <a:r>
              <a:rPr lang="en-GB" dirty="0"/>
              <a:t>wires to a torch bulb</a:t>
            </a:r>
            <a:r>
              <a:rPr lang="en-GB" dirty="0" smtClean="0"/>
              <a:t>. The </a:t>
            </a:r>
            <a:r>
              <a:rPr lang="en-GB" dirty="0"/>
              <a:t>bulb is lit.</a:t>
            </a:r>
          </a:p>
          <a:p>
            <a:pPr>
              <a:lnSpc>
                <a:spcPct val="150000"/>
              </a:lnSpc>
            </a:pPr>
            <a:r>
              <a:rPr lang="en-GB" dirty="0" smtClean="0"/>
              <a:t>What </a:t>
            </a:r>
            <a:r>
              <a:rPr lang="en-GB" dirty="0"/>
              <a:t>is happening to make the bulb light?</a:t>
            </a:r>
          </a:p>
          <a:p>
            <a:pPr>
              <a:lnSpc>
                <a:spcPct val="150000"/>
              </a:lnSpc>
            </a:pPr>
            <a:r>
              <a:rPr lang="en-GB" dirty="0"/>
              <a:t>Which of the students below is closest to how you imagine it</a:t>
            </a:r>
            <a:r>
              <a:rPr lang="en-GB" dirty="0" smtClean="0"/>
              <a:t>?</a:t>
            </a:r>
            <a:endParaRPr lang="en-GB" dirty="0"/>
          </a:p>
        </p:txBody>
      </p:sp>
      <p:pic>
        <p:nvPicPr>
          <p:cNvPr id="19468" name="Picture 12" descr="wgirl01"/>
          <p:cNvPicPr>
            <a:picLocks noChangeAspect="1" noChangeArrowheads="1"/>
          </p:cNvPicPr>
          <p:nvPr/>
        </p:nvPicPr>
        <p:blipFill>
          <a:blip r:embed="rId4" cstate="print">
            <a:extLst>
              <a:ext uri="{28A0092B-C50C-407E-A947-70E740481C1C}">
                <a14:useLocalDpi xmlns:a14="http://schemas.microsoft.com/office/drawing/2010/main" val="0"/>
              </a:ext>
            </a:extLst>
          </a:blip>
          <a:srcRect l="9302" r="15157" b="5190"/>
          <a:stretch>
            <a:fillRect/>
          </a:stretch>
        </p:blipFill>
        <p:spPr bwMode="auto">
          <a:xfrm>
            <a:off x="218428" y="3508784"/>
            <a:ext cx="119221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bwMode="auto">
          <a:xfrm>
            <a:off x="1594644" y="2852936"/>
            <a:ext cx="2833340" cy="1764196"/>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0"/>
              </a:spcAft>
            </a:pPr>
            <a:endParaRPr lang="en-GB" dirty="0"/>
          </a:p>
        </p:txBody>
      </p:sp>
      <p:sp>
        <p:nvSpPr>
          <p:cNvPr id="16" name="Cloud Callout 15"/>
          <p:cNvSpPr/>
          <p:nvPr/>
        </p:nvSpPr>
        <p:spPr bwMode="auto">
          <a:xfrm>
            <a:off x="1594644" y="3212976"/>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8800" marR="0" algn="l" defTabSz="914400" rtl="0" eaLnBrk="1" fontAlgn="base" latinLnBrk="0" hangingPunct="1">
              <a:lnSpc>
                <a:spcPct val="100000"/>
              </a:lnSpc>
              <a:spcBef>
                <a:spcPct val="20000"/>
              </a:spcBef>
              <a:spcAft>
                <a:spcPct val="0"/>
              </a:spcAft>
              <a:buClr>
                <a:schemeClr val="folHlink"/>
              </a:buClr>
              <a:buSzPct val="65000"/>
              <a:tabLst/>
            </a:pPr>
            <a:endParaRPr kumimoji="0" lang="en-GB"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endParaRPr>
          </a:p>
        </p:txBody>
      </p:sp>
      <p:pic>
        <p:nvPicPr>
          <p:cNvPr id="20482" name="Picture 2" descr="whiteboy05"/>
          <p:cNvPicPr>
            <a:picLocks noChangeAspect="1" noChangeArrowheads="1"/>
          </p:cNvPicPr>
          <p:nvPr/>
        </p:nvPicPr>
        <p:blipFill>
          <a:blip r:embed="rId5" cstate="print">
            <a:extLst>
              <a:ext uri="{28A0092B-C50C-407E-A947-70E740481C1C}">
                <a14:useLocalDpi xmlns:a14="http://schemas.microsoft.com/office/drawing/2010/main" val="0"/>
              </a:ext>
            </a:extLst>
          </a:blip>
          <a:srcRect r="12503" b="2785"/>
          <a:stretch>
            <a:fillRect/>
          </a:stretch>
        </p:blipFill>
        <p:spPr bwMode="auto">
          <a:xfrm>
            <a:off x="1640487" y="3434232"/>
            <a:ext cx="11890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blkgirl02"/>
          <p:cNvPicPr>
            <a:picLocks noChangeAspect="1" noChangeArrowheads="1"/>
          </p:cNvPicPr>
          <p:nvPr/>
        </p:nvPicPr>
        <p:blipFill>
          <a:blip r:embed="rId6" cstate="print">
            <a:extLst>
              <a:ext uri="{28A0092B-C50C-407E-A947-70E740481C1C}">
                <a14:useLocalDpi xmlns:a14="http://schemas.microsoft.com/office/drawing/2010/main" val="0"/>
              </a:ext>
            </a:extLst>
          </a:blip>
          <a:srcRect l="6335" t="7930" r="5025" b="5644"/>
          <a:stretch>
            <a:fillRect/>
          </a:stretch>
        </p:blipFill>
        <p:spPr bwMode="auto">
          <a:xfrm>
            <a:off x="455582" y="5013176"/>
            <a:ext cx="14700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3"/>
          <p:cNvSpPr>
            <a:spLocks noChangeArrowheads="1"/>
          </p:cNvSpPr>
          <p:nvPr/>
        </p:nvSpPr>
        <p:spPr bwMode="auto">
          <a:xfrm>
            <a:off x="3995936" y="3717032"/>
            <a:ext cx="4464496" cy="2088232"/>
          </a:xfrm>
          <a:prstGeom prst="wedgeRoundRectCallout">
            <a:avLst>
              <a:gd name="adj1" fmla="val -101583"/>
              <a:gd name="adj2" fmla="val 52758"/>
              <a:gd name="adj3" fmla="val 16667"/>
            </a:avLst>
          </a:prstGeom>
          <a:solidFill>
            <a:srgbClr val="C0D69A"/>
          </a:solidFill>
          <a:ln w="9525">
            <a:solidFill>
              <a:srgbClr val="000000"/>
            </a:solidFill>
            <a:miter lim="800000"/>
            <a:headEnd/>
            <a:tailEnd/>
          </a:ln>
        </p:spPr>
        <p:txBody>
          <a:bodyPr/>
          <a:lstStyle/>
          <a:p>
            <a:r>
              <a:rPr lang="en-GB" b="1" dirty="0" smtClean="0">
                <a:latin typeface="Calibri" pitchFamily="34" charset="0"/>
                <a:cs typeface="Times New Roman" pitchFamily="18" charset="0"/>
              </a:rPr>
              <a:t>Cath:</a:t>
            </a:r>
            <a:r>
              <a:rPr lang="en-GB" dirty="0" smtClean="0">
                <a:latin typeface="Calibri" pitchFamily="34" charset="0"/>
                <a:cs typeface="Times New Roman" pitchFamily="18" charset="0"/>
              </a:rPr>
              <a:t> </a:t>
            </a:r>
            <a:r>
              <a:rPr lang="en-GB" dirty="0"/>
              <a:t>The wires and the battery are full of electric charges all the time.  They are free to move.  The battery makes them all move round together.  Their motion through the bulb filament makes it get hot.</a:t>
            </a:r>
          </a:p>
        </p:txBody>
      </p:sp>
      <p:sp>
        <p:nvSpPr>
          <p:cNvPr id="21" name="AutoShape 2"/>
          <p:cNvSpPr>
            <a:spLocks noChangeArrowheads="1"/>
          </p:cNvSpPr>
          <p:nvPr/>
        </p:nvSpPr>
        <p:spPr bwMode="auto">
          <a:xfrm>
            <a:off x="199740" y="116632"/>
            <a:ext cx="2844118" cy="2448272"/>
          </a:xfrm>
          <a:prstGeom prst="wedgeRoundRectCallout">
            <a:avLst>
              <a:gd name="adj1" fmla="val -29388"/>
              <a:gd name="adj2" fmla="val 117733"/>
              <a:gd name="adj3" fmla="val 16667"/>
            </a:avLst>
          </a:prstGeom>
          <a:solidFill>
            <a:srgbClr val="FFFFCC"/>
          </a:solidFill>
          <a:ln w="9525">
            <a:solidFill>
              <a:srgbClr val="000000"/>
            </a:solidFill>
            <a:miter lim="800000"/>
            <a:headEnd/>
            <a:tailEnd/>
          </a:ln>
        </p:spPr>
        <p:txBody>
          <a:bodyPr/>
          <a:lstStyle/>
          <a:p>
            <a:pPr>
              <a:spcAft>
                <a:spcPts val="1000"/>
              </a:spcAft>
            </a:pPr>
            <a:r>
              <a:rPr lang="en-GB" b="1" dirty="0" smtClean="0">
                <a:latin typeface="Calibri" pitchFamily="34" charset="0"/>
                <a:cs typeface="Arial" pitchFamily="34" charset="0"/>
              </a:rPr>
              <a:t>Ali:</a:t>
            </a:r>
            <a:r>
              <a:rPr lang="en-GB" dirty="0" smtClean="0">
                <a:latin typeface="Calibri" pitchFamily="34" charset="0"/>
                <a:cs typeface="Arial" pitchFamily="34" charset="0"/>
              </a:rPr>
              <a:t>  </a:t>
            </a:r>
            <a:r>
              <a:rPr lang="en-GB" dirty="0"/>
              <a:t>Positive and negative charges come out of the two terminals of the battery.  They meet at the lamp, and this makes it light</a:t>
            </a:r>
            <a:r>
              <a:rPr lang="en-GB" dirty="0" smtClean="0">
                <a:latin typeface="Calibri" pitchFamily="34" charset="0"/>
                <a:cs typeface="Times New Roman" pitchFamily="18" charset="0"/>
              </a:rPr>
              <a:t>.</a:t>
            </a:r>
            <a:endParaRPr lang="en-US" sz="3600" dirty="0" smtClean="0">
              <a:latin typeface="Arial" pitchFamily="34" charset="0"/>
              <a:cs typeface="Arial" pitchFamily="34" charset="0"/>
            </a:endParaRPr>
          </a:p>
        </p:txBody>
      </p:sp>
      <p:sp>
        <p:nvSpPr>
          <p:cNvPr id="18" name="AutoShape 3"/>
          <p:cNvSpPr>
            <a:spLocks noChangeArrowheads="1"/>
          </p:cNvSpPr>
          <p:nvPr/>
        </p:nvSpPr>
        <p:spPr bwMode="auto">
          <a:xfrm>
            <a:off x="3851920" y="1052736"/>
            <a:ext cx="5118354" cy="2448272"/>
          </a:xfrm>
          <a:prstGeom prst="wedgeRoundRectCallout">
            <a:avLst>
              <a:gd name="adj1" fmla="val -74986"/>
              <a:gd name="adj2" fmla="val 69910"/>
              <a:gd name="adj3" fmla="val 16667"/>
            </a:avLst>
          </a:prstGeom>
          <a:solidFill>
            <a:srgbClr val="CCECFF"/>
          </a:solidFill>
          <a:ln w="9525">
            <a:solidFill>
              <a:srgbClr val="000000"/>
            </a:solidFill>
            <a:miter lim="800000"/>
            <a:headEnd/>
            <a:tailEnd/>
          </a:ln>
        </p:spPr>
        <p:txBody>
          <a:bodyPr/>
          <a:lstStyle/>
          <a:p>
            <a:r>
              <a:rPr lang="en-GB" b="1" dirty="0" smtClean="0">
                <a:latin typeface="Calibri" pitchFamily="34" charset="0"/>
                <a:cs typeface="Arial" pitchFamily="34" charset="0"/>
              </a:rPr>
              <a:t>Ben:</a:t>
            </a:r>
            <a:r>
              <a:rPr lang="en-GB" dirty="0" smtClean="0">
                <a:latin typeface="Calibri" pitchFamily="34" charset="0"/>
                <a:cs typeface="Arial" pitchFamily="34" charset="0"/>
              </a:rPr>
              <a:t>  </a:t>
            </a:r>
            <a:r>
              <a:rPr lang="en-GB" dirty="0"/>
              <a:t>Electric charges come out of one end of the battery, carrying energy. They travel along the wire.  When they reach the bulb, they transfer their energy.  The </a:t>
            </a:r>
            <a:r>
              <a:rPr lang="en-GB" dirty="0" smtClean="0"/>
              <a:t>charges then travel </a:t>
            </a:r>
            <a:r>
              <a:rPr lang="en-GB" dirty="0"/>
              <a:t>on through the wire, back to the other end of the </a:t>
            </a:r>
            <a:r>
              <a:rPr lang="en-GB" dirty="0" smtClean="0"/>
              <a:t>battery to pick up more energy.</a:t>
            </a:r>
            <a:endParaRPr lang="en-GB" dirty="0"/>
          </a:p>
        </p:txBody>
      </p:sp>
    </p:spTree>
    <p:extLst>
      <p:ext uri="{BB962C8B-B14F-4D97-AF65-F5344CB8AC3E}">
        <p14:creationId xmlns:p14="http://schemas.microsoft.com/office/powerpoint/2010/main" val="956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3" cy="836712"/>
          </a:xfrm>
        </p:spPr>
        <p:txBody>
          <a:bodyPr/>
          <a:lstStyle/>
          <a:p>
            <a:r>
              <a:rPr lang="en-GB" dirty="0" smtClean="0"/>
              <a:t>Two-tier multiple choice</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403648" y="1085698"/>
            <a:ext cx="3600400" cy="5552680"/>
          </a:xfrm>
          <a:prstGeom prst="rect">
            <a:avLst/>
          </a:prstGeom>
          <a:noFill/>
          <a:ln w="9525">
            <a:solidFill>
              <a:srgbClr val="661029"/>
            </a:solidFill>
            <a:miter lim="800000"/>
            <a:headEnd/>
            <a:tailEnd/>
          </a:ln>
          <a:effectLst/>
        </p:spPr>
      </p:pic>
      <p:sp>
        <p:nvSpPr>
          <p:cNvPr id="3" name="TextBox 2"/>
          <p:cNvSpPr txBox="1"/>
          <p:nvPr/>
        </p:nvSpPr>
        <p:spPr>
          <a:xfrm>
            <a:off x="5580112" y="1700808"/>
            <a:ext cx="3096344" cy="1938992"/>
          </a:xfrm>
          <a:prstGeom prst="rect">
            <a:avLst/>
          </a:prstGeom>
          <a:solidFill>
            <a:srgbClr val="C0D69A"/>
          </a:solidFill>
        </p:spPr>
        <p:txBody>
          <a:bodyPr wrap="square" rtlCol="0">
            <a:spAutoFit/>
          </a:bodyPr>
          <a:lstStyle/>
          <a:p>
            <a:r>
              <a:rPr lang="en-GB" dirty="0" smtClean="0">
                <a:solidFill>
                  <a:srgbClr val="661029"/>
                </a:solidFill>
              </a:rPr>
              <a:t>Teachers report that two-tier MC questions stimulate more discussion in student groups than single-tier followed by ‘Explain your answer’.</a:t>
            </a:r>
            <a:endParaRPr lang="en-GB" dirty="0">
              <a:solidFill>
                <a:srgbClr val="661029"/>
              </a:solidFill>
            </a:endParaRPr>
          </a:p>
        </p:txBody>
      </p:sp>
    </p:spTree>
    <p:extLst>
      <p:ext uri="{BB962C8B-B14F-4D97-AF65-F5344CB8AC3E}">
        <p14:creationId xmlns:p14="http://schemas.microsoft.com/office/powerpoint/2010/main" val="19559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48463" cy="836712"/>
          </a:xfrm>
        </p:spPr>
        <p:txBody>
          <a:bodyPr/>
          <a:lstStyle/>
          <a:p>
            <a:r>
              <a:rPr lang="en-GB" dirty="0" smtClean="0"/>
              <a:t>Construct an explanation</a:t>
            </a:r>
            <a:endParaRPr lang="en-US" dirty="0"/>
          </a:p>
        </p:txBody>
      </p:sp>
      <p:pic>
        <p:nvPicPr>
          <p:cNvPr id="593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Lst>
          </a:blip>
          <a:srcRect/>
          <a:stretch>
            <a:fillRect/>
          </a:stretch>
        </p:blipFill>
        <p:spPr bwMode="auto">
          <a:xfrm>
            <a:off x="467544" y="1080883"/>
            <a:ext cx="4104456" cy="5488202"/>
          </a:xfrm>
          <a:prstGeom prst="rect">
            <a:avLst/>
          </a:prstGeom>
          <a:noFill/>
          <a:ln w="9525">
            <a:solidFill>
              <a:srgbClr val="661029"/>
            </a:solidFill>
            <a:miter lim="800000"/>
            <a:headEnd/>
            <a:tailEnd/>
          </a:ln>
          <a:effectLst/>
        </p:spPr>
      </p:pic>
      <p:sp>
        <p:nvSpPr>
          <p:cNvPr id="4" name="TextBox 3"/>
          <p:cNvSpPr txBox="1"/>
          <p:nvPr/>
        </p:nvSpPr>
        <p:spPr>
          <a:xfrm>
            <a:off x="5220072" y="2564904"/>
            <a:ext cx="3456384" cy="1323439"/>
          </a:xfrm>
          <a:prstGeom prst="rect">
            <a:avLst/>
          </a:prstGeom>
          <a:solidFill>
            <a:srgbClr val="C0D69A"/>
          </a:solidFill>
        </p:spPr>
        <p:txBody>
          <a:bodyPr wrap="square" rtlCol="0">
            <a:spAutoFit/>
          </a:bodyPr>
          <a:lstStyle/>
          <a:p>
            <a:r>
              <a:rPr lang="en-GB" dirty="0" smtClean="0">
                <a:solidFill>
                  <a:srgbClr val="661029"/>
                </a:solidFill>
              </a:rPr>
              <a:t>…. but the parts are related, so the item provides evidence of understanding of the whole ‘story’. </a:t>
            </a:r>
            <a:endParaRPr lang="en-US" dirty="0">
              <a:solidFill>
                <a:srgbClr val="661029"/>
              </a:solidFill>
            </a:endParaRPr>
          </a:p>
        </p:txBody>
      </p:sp>
      <p:sp>
        <p:nvSpPr>
          <p:cNvPr id="6" name="TextBox 5"/>
          <p:cNvSpPr txBox="1"/>
          <p:nvPr/>
        </p:nvSpPr>
        <p:spPr>
          <a:xfrm>
            <a:off x="5220072" y="1484784"/>
            <a:ext cx="3456384" cy="707886"/>
          </a:xfrm>
          <a:prstGeom prst="rect">
            <a:avLst/>
          </a:prstGeom>
          <a:solidFill>
            <a:srgbClr val="C0D69A"/>
          </a:solidFill>
        </p:spPr>
        <p:txBody>
          <a:bodyPr wrap="square" rtlCol="0">
            <a:spAutoFit/>
          </a:bodyPr>
          <a:lstStyle/>
          <a:p>
            <a:r>
              <a:rPr lang="en-GB" dirty="0" smtClean="0">
                <a:solidFill>
                  <a:srgbClr val="661029"/>
                </a:solidFill>
              </a:rPr>
              <a:t>Essentially, this is a complex multiple-choice item</a:t>
            </a:r>
            <a:endParaRPr lang="en-US" dirty="0">
              <a:solidFill>
                <a:srgbClr val="661029"/>
              </a:solidFill>
            </a:endParaRPr>
          </a:p>
        </p:txBody>
      </p:sp>
    </p:spTree>
    <p:extLst>
      <p:ext uri="{BB962C8B-B14F-4D97-AF65-F5344CB8AC3E}">
        <p14:creationId xmlns:p14="http://schemas.microsoft.com/office/powerpoint/2010/main" val="36041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Predict-explain-observe-explain</a:t>
            </a:r>
          </a:p>
        </p:txBody>
      </p:sp>
      <p:pic>
        <p:nvPicPr>
          <p:cNvPr id="10" name="Picture 6" descr="PEC7.6a Adding another bulb.docx - Microsoft Word"/>
          <p:cNvPicPr>
            <a:picLocks noChangeAspect="1"/>
          </p:cNvPicPr>
          <p:nvPr/>
        </p:nvPicPr>
        <p:blipFill>
          <a:blip r:embed="rId2" cstate="print"/>
          <a:srcRect/>
          <a:stretch>
            <a:fillRect/>
          </a:stretch>
        </p:blipFill>
        <p:spPr bwMode="auto">
          <a:xfrm>
            <a:off x="683568" y="1052736"/>
            <a:ext cx="4680520" cy="564961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88937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717032"/>
            <a:ext cx="7772400" cy="2232248"/>
          </a:xfrm>
        </p:spPr>
        <p:txBody>
          <a:bodyPr/>
          <a:lstStyle/>
          <a:p>
            <a:r>
              <a:rPr lang="en-US" dirty="0" smtClean="0"/>
              <a:t>The role of assessment in teaching &amp; learning </a:t>
            </a:r>
            <a:br>
              <a:rPr lang="en-US" dirty="0" smtClean="0"/>
            </a:br>
            <a:r>
              <a:rPr lang="en-US" dirty="0" smtClean="0"/>
              <a:t>– and in planning and design</a:t>
            </a:r>
            <a:endParaRPr lang="en-US" dirty="0"/>
          </a:p>
        </p:txBody>
      </p:sp>
    </p:spTree>
    <p:extLst>
      <p:ext uri="{BB962C8B-B14F-4D97-AF65-F5344CB8AC3E}">
        <p14:creationId xmlns:p14="http://schemas.microsoft.com/office/powerpoint/2010/main" val="1655228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Using a model to explain observations</a:t>
            </a:r>
            <a:endParaRPr lang="en-US" dirty="0"/>
          </a:p>
        </p:txBody>
      </p:sp>
      <p:pic>
        <p:nvPicPr>
          <p:cNvPr id="563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Lst>
          </a:blip>
          <a:srcRect/>
          <a:stretch>
            <a:fillRect/>
          </a:stretch>
        </p:blipFill>
        <p:spPr bwMode="auto">
          <a:xfrm>
            <a:off x="683568" y="1124743"/>
            <a:ext cx="4392488" cy="5504947"/>
          </a:xfrm>
          <a:prstGeom prst="rect">
            <a:avLst/>
          </a:prstGeom>
          <a:noFill/>
          <a:ln w="9525">
            <a:solidFill>
              <a:srgbClr val="661029"/>
            </a:solidFill>
            <a:miter lim="800000"/>
            <a:headEnd/>
            <a:tailEnd/>
          </a:ln>
          <a:effectLst/>
        </p:spPr>
      </p:pic>
      <p:sp>
        <p:nvSpPr>
          <p:cNvPr id="5" name="TextBox 4"/>
          <p:cNvSpPr txBox="1"/>
          <p:nvPr/>
        </p:nvSpPr>
        <p:spPr>
          <a:xfrm>
            <a:off x="5868144" y="1916832"/>
            <a:ext cx="2808312" cy="1015663"/>
          </a:xfrm>
          <a:prstGeom prst="rect">
            <a:avLst/>
          </a:prstGeom>
          <a:solidFill>
            <a:srgbClr val="C0D69A"/>
          </a:solidFill>
        </p:spPr>
        <p:txBody>
          <a:bodyPr wrap="square" rtlCol="0">
            <a:spAutoFit/>
          </a:bodyPr>
          <a:lstStyle/>
          <a:p>
            <a:r>
              <a:rPr lang="en-GB" dirty="0" smtClean="0">
                <a:solidFill>
                  <a:srgbClr val="661029"/>
                </a:solidFill>
              </a:rPr>
              <a:t>More complex selected-response item.</a:t>
            </a:r>
            <a:endParaRPr lang="en-US" dirty="0">
              <a:solidFill>
                <a:srgbClr val="661029"/>
              </a:solidFill>
            </a:endParaRPr>
          </a:p>
        </p:txBody>
      </p:sp>
      <p:sp>
        <p:nvSpPr>
          <p:cNvPr id="6" name="TextBox 5"/>
          <p:cNvSpPr txBox="1"/>
          <p:nvPr/>
        </p:nvSpPr>
        <p:spPr>
          <a:xfrm>
            <a:off x="5868144" y="3356992"/>
            <a:ext cx="2880320" cy="1015663"/>
          </a:xfrm>
          <a:prstGeom prst="rect">
            <a:avLst/>
          </a:prstGeom>
          <a:solidFill>
            <a:srgbClr val="C0D69A"/>
          </a:solidFill>
        </p:spPr>
        <p:txBody>
          <a:bodyPr wrap="square" rtlCol="0">
            <a:spAutoFit/>
          </a:bodyPr>
          <a:lstStyle/>
          <a:p>
            <a:r>
              <a:rPr lang="en-GB" dirty="0" smtClean="0">
                <a:solidFill>
                  <a:srgbClr val="661029"/>
                </a:solidFill>
              </a:rPr>
              <a:t>Probes students’ ability to use the particle model, not just recall it.</a:t>
            </a:r>
            <a:endParaRPr lang="en-US" dirty="0">
              <a:solidFill>
                <a:srgbClr val="661029"/>
              </a:solidFill>
            </a:endParaRPr>
          </a:p>
        </p:txBody>
      </p:sp>
    </p:spTree>
    <p:extLst>
      <p:ext uri="{BB962C8B-B14F-4D97-AF65-F5344CB8AC3E}">
        <p14:creationId xmlns:p14="http://schemas.microsoft.com/office/powerpoint/2010/main" val="18767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a representation</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1691680" y="1052736"/>
            <a:ext cx="3603553" cy="5112568"/>
          </a:xfrm>
          <a:prstGeom prst="rect">
            <a:avLst/>
          </a:prstGeom>
          <a:noFill/>
          <a:ln w="9525">
            <a:solidFill>
              <a:srgbClr val="661029"/>
            </a:solidFill>
            <a:miter lim="800000"/>
            <a:headEnd/>
            <a:tailEnd/>
          </a:ln>
          <a:effectLst/>
        </p:spPr>
      </p:pic>
      <p:sp>
        <p:nvSpPr>
          <p:cNvPr id="4" name="TextBox 3"/>
          <p:cNvSpPr txBox="1"/>
          <p:nvPr/>
        </p:nvSpPr>
        <p:spPr>
          <a:xfrm>
            <a:off x="5868144" y="1628800"/>
            <a:ext cx="2808312" cy="1015663"/>
          </a:xfrm>
          <a:prstGeom prst="rect">
            <a:avLst/>
          </a:prstGeom>
          <a:solidFill>
            <a:srgbClr val="C0D69A"/>
          </a:solidFill>
        </p:spPr>
        <p:txBody>
          <a:bodyPr wrap="square" rtlCol="0">
            <a:spAutoFit/>
          </a:bodyPr>
          <a:lstStyle/>
          <a:p>
            <a:r>
              <a:rPr lang="en-GB" dirty="0" smtClean="0">
                <a:solidFill>
                  <a:srgbClr val="661029"/>
                </a:solidFill>
              </a:rPr>
              <a:t>A structured constructed-response item.</a:t>
            </a:r>
            <a:endParaRPr lang="en-US" dirty="0">
              <a:solidFill>
                <a:srgbClr val="661029"/>
              </a:solidFill>
            </a:endParaRPr>
          </a:p>
        </p:txBody>
      </p:sp>
      <p:sp>
        <p:nvSpPr>
          <p:cNvPr id="5" name="TextBox 4"/>
          <p:cNvSpPr txBox="1"/>
          <p:nvPr/>
        </p:nvSpPr>
        <p:spPr>
          <a:xfrm>
            <a:off x="5868144" y="3068960"/>
            <a:ext cx="2880320" cy="2246769"/>
          </a:xfrm>
          <a:prstGeom prst="rect">
            <a:avLst/>
          </a:prstGeom>
          <a:solidFill>
            <a:srgbClr val="C0D69A"/>
          </a:solidFill>
        </p:spPr>
        <p:txBody>
          <a:bodyPr wrap="square" rtlCol="0">
            <a:spAutoFit/>
          </a:bodyPr>
          <a:lstStyle/>
          <a:p>
            <a:r>
              <a:rPr lang="en-GB" dirty="0" smtClean="0">
                <a:solidFill>
                  <a:srgbClr val="661029"/>
                </a:solidFill>
              </a:rPr>
              <a:t>Evaluating a representation</a:t>
            </a:r>
            <a:r>
              <a:rPr lang="en-GB" dirty="0">
                <a:solidFill>
                  <a:srgbClr val="661029"/>
                </a:solidFill>
              </a:rPr>
              <a:t> </a:t>
            </a:r>
            <a:r>
              <a:rPr lang="en-GB" dirty="0" smtClean="0">
                <a:solidFill>
                  <a:srgbClr val="661029"/>
                </a:solidFill>
              </a:rPr>
              <a:t>can provide evidence of students’ understanding of the model on which the representation is based.</a:t>
            </a:r>
            <a:endParaRPr lang="en-US" dirty="0">
              <a:solidFill>
                <a:srgbClr val="661029"/>
              </a:solidFill>
            </a:endParaRPr>
          </a:p>
        </p:txBody>
      </p:sp>
    </p:spTree>
    <p:extLst>
      <p:ext uri="{BB962C8B-B14F-4D97-AF65-F5344CB8AC3E}">
        <p14:creationId xmlns:p14="http://schemas.microsoft.com/office/powerpoint/2010/main" val="21776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text</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341470047"/>
              </p:ext>
            </p:extLst>
          </p:nvPr>
        </p:nvGraphicFramePr>
        <p:xfrm>
          <a:off x="1178829" y="1124744"/>
          <a:ext cx="7102790" cy="4824536"/>
        </p:xfrm>
        <a:graphic>
          <a:graphicData uri="http://schemas.openxmlformats.org/presentationml/2006/ole">
            <mc:AlternateContent xmlns:mc="http://schemas.openxmlformats.org/markup-compatibility/2006">
              <mc:Choice xmlns:v="urn:schemas-microsoft-com:vml" Requires="v">
                <p:oleObj spid="_x0000_s7263" name="Document" r:id="rId4" imgW="5973791" imgH="4057032" progId="Word.Document.12">
                  <p:embed/>
                </p:oleObj>
              </mc:Choice>
              <mc:Fallback>
                <p:oleObj name="Document" r:id="rId4" imgW="5973791" imgH="4057032" progId="Word.Document.12">
                  <p:embed/>
                  <p:pic>
                    <p:nvPicPr>
                      <p:cNvPr id="0" name=""/>
                      <p:cNvPicPr/>
                      <p:nvPr/>
                    </p:nvPicPr>
                    <p:blipFill>
                      <a:blip r:embed="rId5"/>
                      <a:stretch>
                        <a:fillRect/>
                      </a:stretch>
                    </p:blipFill>
                    <p:spPr>
                      <a:xfrm>
                        <a:off x="1178829" y="1124744"/>
                        <a:ext cx="7102790" cy="4824536"/>
                      </a:xfrm>
                      <a:prstGeom prst="rect">
                        <a:avLst/>
                      </a:prstGeom>
                    </p:spPr>
                  </p:pic>
                </p:oleObj>
              </mc:Fallback>
            </mc:AlternateContent>
          </a:graphicData>
        </a:graphic>
      </p:graphicFrame>
    </p:spTree>
    <p:extLst>
      <p:ext uri="{BB962C8B-B14F-4D97-AF65-F5344CB8AC3E}">
        <p14:creationId xmlns:p14="http://schemas.microsoft.com/office/powerpoint/2010/main" val="2925967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text (contd.)</a:t>
            </a:r>
            <a:endParaRPr lang="en-GB" dirty="0"/>
          </a:p>
        </p:txBody>
      </p:sp>
      <p:graphicFrame>
        <p:nvGraphicFramePr>
          <p:cNvPr id="19" name="Object 18"/>
          <p:cNvGraphicFramePr>
            <a:graphicFrameLocks noChangeAspect="1"/>
          </p:cNvGraphicFramePr>
          <p:nvPr>
            <p:extLst>
              <p:ext uri="{D42A27DB-BD31-4B8C-83A1-F6EECF244321}">
                <p14:modId xmlns:p14="http://schemas.microsoft.com/office/powerpoint/2010/main" val="1257866626"/>
              </p:ext>
            </p:extLst>
          </p:nvPr>
        </p:nvGraphicFramePr>
        <p:xfrm>
          <a:off x="903533" y="1124744"/>
          <a:ext cx="7566213" cy="4752528"/>
        </p:xfrm>
        <a:graphic>
          <a:graphicData uri="http://schemas.openxmlformats.org/presentationml/2006/ole">
            <mc:AlternateContent xmlns:mc="http://schemas.openxmlformats.org/markup-compatibility/2006">
              <mc:Choice xmlns:v="urn:schemas-microsoft-com:vml" Requires="v">
                <p:oleObj spid="_x0000_s6260" name="Document" r:id="rId4" imgW="9646881" imgH="6058967" progId="Word.Document.12">
                  <p:embed/>
                </p:oleObj>
              </mc:Choice>
              <mc:Fallback>
                <p:oleObj name="Document" r:id="rId4" imgW="9646881" imgH="6058967" progId="Word.Document.12">
                  <p:embed/>
                  <p:pic>
                    <p:nvPicPr>
                      <p:cNvPr id="0" name=""/>
                      <p:cNvPicPr/>
                      <p:nvPr/>
                    </p:nvPicPr>
                    <p:blipFill>
                      <a:blip r:embed="rId5"/>
                      <a:stretch>
                        <a:fillRect/>
                      </a:stretch>
                    </p:blipFill>
                    <p:spPr>
                      <a:xfrm>
                        <a:off x="903533" y="1124744"/>
                        <a:ext cx="7566213" cy="4752528"/>
                      </a:xfrm>
                      <a:prstGeom prst="rect">
                        <a:avLst/>
                      </a:prstGeom>
                    </p:spPr>
                  </p:pic>
                </p:oleObj>
              </mc:Fallback>
            </mc:AlternateContent>
          </a:graphicData>
        </a:graphic>
      </p:graphicFrame>
      <p:sp>
        <p:nvSpPr>
          <p:cNvPr id="3" name="TextBox 2"/>
          <p:cNvSpPr txBox="1"/>
          <p:nvPr/>
        </p:nvSpPr>
        <p:spPr>
          <a:xfrm>
            <a:off x="5004048" y="4005064"/>
            <a:ext cx="3816424" cy="1938992"/>
          </a:xfrm>
          <a:prstGeom prst="rect">
            <a:avLst/>
          </a:prstGeom>
          <a:solidFill>
            <a:srgbClr val="C0D69A"/>
          </a:solidFill>
        </p:spPr>
        <p:txBody>
          <a:bodyPr wrap="square" rtlCol="0">
            <a:spAutoFit/>
          </a:bodyPr>
          <a:lstStyle/>
          <a:p>
            <a:r>
              <a:rPr lang="en-GB" dirty="0" smtClean="0">
                <a:solidFill>
                  <a:srgbClr val="661029"/>
                </a:solidFill>
              </a:rPr>
              <a:t>Here the aim is to probe students’ understanding of the structure of a scientific argument, and their ability to use terms like ‘hypothesis’, ‘evidence’ and ‘conclusion’.</a:t>
            </a:r>
            <a:endParaRPr lang="en-GB" dirty="0">
              <a:solidFill>
                <a:srgbClr val="661029"/>
              </a:solidFill>
            </a:endParaRPr>
          </a:p>
        </p:txBody>
      </p:sp>
    </p:spTree>
    <p:extLst>
      <p:ext uri="{BB962C8B-B14F-4D97-AF65-F5344CB8AC3E}">
        <p14:creationId xmlns:p14="http://schemas.microsoft.com/office/powerpoint/2010/main" val="211140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 Science</a:t>
            </a:r>
            <a:endParaRPr lang="en-GB" dirty="0"/>
          </a:p>
        </p:txBody>
      </p:sp>
      <p:sp>
        <p:nvSpPr>
          <p:cNvPr id="3" name="Content Placeholder 2"/>
          <p:cNvSpPr>
            <a:spLocks noGrp="1"/>
          </p:cNvSpPr>
          <p:nvPr>
            <p:ph idx="1"/>
          </p:nvPr>
        </p:nvSpPr>
        <p:spPr>
          <a:xfrm>
            <a:off x="251520" y="980728"/>
            <a:ext cx="8352606" cy="5112568"/>
          </a:xfrm>
        </p:spPr>
        <p:txBody>
          <a:bodyPr/>
          <a:lstStyle/>
          <a:p>
            <a:r>
              <a:rPr lang="en-GB" dirty="0" smtClean="0"/>
              <a:t>What we have done so far:</a:t>
            </a:r>
          </a:p>
          <a:p>
            <a:pPr lvl="1"/>
            <a:r>
              <a:rPr lang="en-GB" dirty="0" smtClean="0"/>
              <a:t>Developed banks of </a:t>
            </a:r>
            <a:r>
              <a:rPr lang="en-GB" i="1" dirty="0" smtClean="0"/>
              <a:t>Evidence of Learning Items </a:t>
            </a:r>
            <a:r>
              <a:rPr lang="en-GB" dirty="0" smtClean="0"/>
              <a:t>for     6 science topics at lower secondary school level</a:t>
            </a:r>
          </a:p>
          <a:p>
            <a:pPr lvl="1"/>
            <a:r>
              <a:rPr lang="en-GB" dirty="0" smtClean="0"/>
              <a:t>Explored how teachers use these materials, and how this influences their practice and thinking</a:t>
            </a:r>
          </a:p>
          <a:p>
            <a:r>
              <a:rPr lang="en-GB" dirty="0" smtClean="0"/>
              <a:t>What we are currently doing:</a:t>
            </a:r>
          </a:p>
          <a:p>
            <a:pPr lvl="1"/>
            <a:r>
              <a:rPr lang="en-GB" dirty="0" smtClean="0"/>
              <a:t>Extending this to cover all of the ‘big ideas’ of science in the lower secondary curriculum</a:t>
            </a:r>
          </a:p>
          <a:p>
            <a:pPr lvl="1"/>
            <a:r>
              <a:rPr lang="en-GB" dirty="0" smtClean="0"/>
              <a:t>Working with CPD colleagues to support teachers in using these resources as effectively as possible</a:t>
            </a:r>
          </a:p>
          <a:p>
            <a:pPr lvl="1"/>
            <a:r>
              <a:rPr lang="en-GB" dirty="0" smtClean="0"/>
              <a:t>Supporting teachers who want to develop teaching schemes using ‘backward design’ principles</a:t>
            </a:r>
            <a:endParaRPr lang="en-GB" dirty="0"/>
          </a:p>
        </p:txBody>
      </p:sp>
    </p:spTree>
    <p:extLst>
      <p:ext uri="{BB962C8B-B14F-4D97-AF65-F5344CB8AC3E}">
        <p14:creationId xmlns:p14="http://schemas.microsoft.com/office/powerpoint/2010/main" val="18416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impact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8836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323850" y="1052736"/>
            <a:ext cx="8569325" cy="5256584"/>
          </a:xfrm>
        </p:spPr>
        <p:txBody>
          <a:bodyPr/>
          <a:lstStyle/>
          <a:p>
            <a:r>
              <a:rPr lang="en-US" sz="2400" dirty="0"/>
              <a:t>T</a:t>
            </a:r>
            <a:r>
              <a:rPr lang="en-US" sz="2400" dirty="0" smtClean="0"/>
              <a:t>eachers in 45 schools each given materials for one science topic</a:t>
            </a:r>
          </a:p>
          <a:p>
            <a:pPr lvl="1"/>
            <a:r>
              <a:rPr lang="en-US" dirty="0" smtClean="0"/>
              <a:t>Pack included suggestions on ways of using these</a:t>
            </a:r>
          </a:p>
          <a:p>
            <a:r>
              <a:rPr lang="en-US" sz="2400" dirty="0" smtClean="0"/>
              <a:t>After several months, teachers completed questionnaires</a:t>
            </a:r>
          </a:p>
          <a:p>
            <a:pPr lvl="1"/>
            <a:r>
              <a:rPr lang="en-US" dirty="0" smtClean="0"/>
              <a:t>Descriptive data (What had they used? How had they used it?)</a:t>
            </a:r>
          </a:p>
          <a:p>
            <a:pPr lvl="1"/>
            <a:r>
              <a:rPr lang="en-US" dirty="0" smtClean="0"/>
              <a:t>Evaluative data (What did they think of the materials? Any suggestions for improvement/addition?)</a:t>
            </a:r>
          </a:p>
          <a:p>
            <a:pPr lvl="1"/>
            <a:r>
              <a:rPr lang="en-US" dirty="0" smtClean="0"/>
              <a:t>Reflective data (How might this change their teaching and planning?)</a:t>
            </a:r>
          </a:p>
          <a:p>
            <a:r>
              <a:rPr lang="en-US" sz="2400" dirty="0" smtClean="0"/>
              <a:t>Interviews with 13 teachers to explore the same issues in more depth</a:t>
            </a:r>
          </a:p>
        </p:txBody>
      </p:sp>
    </p:spTree>
    <p:extLst>
      <p:ext uri="{BB962C8B-B14F-4D97-AF65-F5344CB8AC3E}">
        <p14:creationId xmlns:p14="http://schemas.microsoft.com/office/powerpoint/2010/main" val="115094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responses</a:t>
            </a:r>
            <a:endParaRPr lang="en-US" dirty="0"/>
          </a:p>
        </p:txBody>
      </p:sp>
      <p:sp>
        <p:nvSpPr>
          <p:cNvPr id="3" name="Content Placeholder 2"/>
          <p:cNvSpPr>
            <a:spLocks noGrp="1"/>
          </p:cNvSpPr>
          <p:nvPr>
            <p:ph idx="1"/>
          </p:nvPr>
        </p:nvSpPr>
        <p:spPr>
          <a:xfrm>
            <a:off x="178817" y="1052736"/>
            <a:ext cx="8785671" cy="5256584"/>
          </a:xfrm>
        </p:spPr>
        <p:txBody>
          <a:bodyPr/>
          <a:lstStyle/>
          <a:p>
            <a:r>
              <a:rPr lang="en-US" dirty="0" smtClean="0"/>
              <a:t>Strongly and uniformly positive</a:t>
            </a:r>
          </a:p>
          <a:p>
            <a:pPr lvl="1"/>
            <a:r>
              <a:rPr lang="en-US" dirty="0"/>
              <a:t>m</a:t>
            </a:r>
            <a:r>
              <a:rPr lang="en-US" dirty="0" smtClean="0"/>
              <a:t>aterials and approach seen as directly relevant to issues teachers are currently grappling with</a:t>
            </a:r>
          </a:p>
          <a:p>
            <a:pPr lvl="1"/>
            <a:r>
              <a:rPr lang="en-US" dirty="0" smtClean="0"/>
              <a:t>gave them insights </a:t>
            </a:r>
            <a:r>
              <a:rPr lang="en-US" dirty="0"/>
              <a:t>into students’ thinking </a:t>
            </a:r>
            <a:r>
              <a:rPr lang="en-US" dirty="0" smtClean="0"/>
              <a:t>that lay behind </a:t>
            </a:r>
            <a:r>
              <a:rPr lang="en-US" dirty="0"/>
              <a:t>their </a:t>
            </a:r>
            <a:r>
              <a:rPr lang="en-US" dirty="0" smtClean="0"/>
              <a:t>answers</a:t>
            </a:r>
          </a:p>
          <a:p>
            <a:r>
              <a:rPr lang="en-US" dirty="0" smtClean="0"/>
              <a:t>Surprise at prevalence of ‘misconceptions’</a:t>
            </a:r>
          </a:p>
          <a:p>
            <a:pPr lvl="1"/>
            <a:r>
              <a:rPr lang="en-US" dirty="0"/>
              <a:t>a</a:t>
            </a:r>
            <a:r>
              <a:rPr lang="en-US" dirty="0" smtClean="0"/>
              <a:t>lso in topics they thought they had taught successfully</a:t>
            </a:r>
          </a:p>
          <a:p>
            <a:r>
              <a:rPr lang="en-US" dirty="0" smtClean="0"/>
              <a:t>Examples of development of similar items for other topics</a:t>
            </a:r>
          </a:p>
          <a:p>
            <a:r>
              <a:rPr lang="en-US" dirty="0" smtClean="0"/>
              <a:t>Reflections on how they would teach the topic ‘next time round’</a:t>
            </a:r>
          </a:p>
        </p:txBody>
      </p:sp>
    </p:spTree>
    <p:extLst>
      <p:ext uri="{BB962C8B-B14F-4D97-AF65-F5344CB8AC3E}">
        <p14:creationId xmlns:p14="http://schemas.microsoft.com/office/powerpoint/2010/main" val="3192155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327408"/>
            <a:ext cx="8208912" cy="2677656"/>
          </a:xfrm>
          <a:prstGeom prst="rect">
            <a:avLst/>
          </a:prstGeom>
          <a:noFill/>
        </p:spPr>
        <p:txBody>
          <a:bodyPr wrap="square" rtlCol="0">
            <a:spAutoFit/>
          </a:bodyPr>
          <a:lstStyle/>
          <a:p>
            <a:r>
              <a:rPr lang="en-GB" sz="2400" dirty="0" smtClean="0">
                <a:solidFill>
                  <a:srgbClr val="661029"/>
                </a:solidFill>
                <a:latin typeface="Calibri"/>
                <a:cs typeface="Calibri"/>
              </a:rPr>
              <a:t>“When </a:t>
            </a:r>
            <a:r>
              <a:rPr lang="en-GB" sz="2400" dirty="0">
                <a:solidFill>
                  <a:srgbClr val="661029"/>
                </a:solidFill>
                <a:latin typeface="Calibri"/>
                <a:cs typeface="Calibri"/>
              </a:rPr>
              <a:t>I was given the trial </a:t>
            </a:r>
            <a:r>
              <a:rPr lang="en-GB" sz="2400" dirty="0" smtClean="0">
                <a:solidFill>
                  <a:srgbClr val="661029"/>
                </a:solidFill>
                <a:latin typeface="Calibri"/>
                <a:cs typeface="Calibri"/>
              </a:rPr>
              <a:t>pack to </a:t>
            </a:r>
            <a:r>
              <a:rPr lang="en-GB" sz="2400" dirty="0">
                <a:solidFill>
                  <a:srgbClr val="661029"/>
                </a:solidFill>
                <a:latin typeface="Calibri"/>
                <a:cs typeface="Calibri"/>
              </a:rPr>
              <a:t>try it out, </a:t>
            </a:r>
            <a:r>
              <a:rPr lang="en-GB" sz="2400" dirty="0" smtClean="0">
                <a:solidFill>
                  <a:srgbClr val="661029"/>
                </a:solidFill>
                <a:latin typeface="Calibri"/>
                <a:cs typeface="Calibri"/>
              </a:rPr>
              <a:t>I </a:t>
            </a:r>
            <a:r>
              <a:rPr lang="en-GB" sz="2400" dirty="0">
                <a:solidFill>
                  <a:srgbClr val="661029"/>
                </a:solidFill>
                <a:latin typeface="Calibri"/>
                <a:cs typeface="Calibri"/>
              </a:rPr>
              <a:t>was in the middle of teaching light and I though </a:t>
            </a:r>
            <a:r>
              <a:rPr lang="en-GB" sz="2400" dirty="0" smtClean="0">
                <a:solidFill>
                  <a:srgbClr val="661029"/>
                </a:solidFill>
                <a:latin typeface="Calibri"/>
                <a:cs typeface="Calibri"/>
              </a:rPr>
              <a:t>‘Oh</a:t>
            </a:r>
            <a:r>
              <a:rPr lang="en-GB" sz="2400" dirty="0">
                <a:solidFill>
                  <a:srgbClr val="661029"/>
                </a:solidFill>
                <a:latin typeface="Calibri"/>
                <a:cs typeface="Calibri"/>
              </a:rPr>
              <a:t>, I’ll try some of these, they’ll be able to do them, no problem for students</a:t>
            </a:r>
            <a:r>
              <a:rPr lang="en-GB" sz="2400" dirty="0" smtClean="0">
                <a:solidFill>
                  <a:srgbClr val="661029"/>
                </a:solidFill>
                <a:latin typeface="Calibri"/>
                <a:cs typeface="Calibri"/>
              </a:rPr>
              <a:t>.’  But they </a:t>
            </a:r>
            <a:r>
              <a:rPr lang="en-GB" sz="2400" dirty="0">
                <a:solidFill>
                  <a:srgbClr val="661029"/>
                </a:solidFill>
                <a:latin typeface="Calibri"/>
                <a:cs typeface="Calibri"/>
              </a:rPr>
              <a:t>couldn’t.  It was the activity about: </a:t>
            </a:r>
            <a:r>
              <a:rPr lang="en-GB" sz="2400" dirty="0" smtClean="0">
                <a:solidFill>
                  <a:srgbClr val="661029"/>
                </a:solidFill>
                <a:latin typeface="Calibri"/>
                <a:cs typeface="Calibri"/>
              </a:rPr>
              <a:t>you’re </a:t>
            </a:r>
            <a:r>
              <a:rPr lang="en-GB" sz="2400" dirty="0">
                <a:solidFill>
                  <a:srgbClr val="661029"/>
                </a:solidFill>
                <a:latin typeface="Calibri"/>
                <a:cs typeface="Calibri"/>
              </a:rPr>
              <a:t>in the cupboard and the door’s closed and there’s a </a:t>
            </a:r>
            <a:r>
              <a:rPr lang="en-GB" sz="2400" dirty="0" smtClean="0">
                <a:solidFill>
                  <a:srgbClr val="661029"/>
                </a:solidFill>
                <a:latin typeface="Calibri"/>
                <a:cs typeface="Calibri"/>
              </a:rPr>
              <a:t>cat.  What </a:t>
            </a:r>
            <a:r>
              <a:rPr lang="en-GB" sz="2400" dirty="0">
                <a:solidFill>
                  <a:srgbClr val="661029"/>
                </a:solidFill>
                <a:latin typeface="Calibri"/>
                <a:cs typeface="Calibri"/>
              </a:rPr>
              <a:t>will the eyes of the cat look like?  And they all thought the cat’s eyes would glow in the dark.  They had no idea</a:t>
            </a:r>
            <a:r>
              <a:rPr lang="en-GB" sz="2400" dirty="0" smtClean="0">
                <a:solidFill>
                  <a:srgbClr val="661029"/>
                </a:solidFill>
                <a:latin typeface="Calibri"/>
                <a:cs typeface="Calibri"/>
              </a:rPr>
              <a:t>.”  (T02)</a:t>
            </a:r>
            <a:endParaRPr lang="en-US" sz="2400" dirty="0">
              <a:solidFill>
                <a:srgbClr val="661029"/>
              </a:solidFill>
              <a:latin typeface="Calibri"/>
              <a:cs typeface="Calibri"/>
            </a:endParaRPr>
          </a:p>
        </p:txBody>
      </p:sp>
      <p:sp>
        <p:nvSpPr>
          <p:cNvPr id="4" name="Title 1"/>
          <p:cNvSpPr>
            <a:spLocks noGrp="1"/>
          </p:cNvSpPr>
          <p:nvPr>
            <p:ph type="title"/>
          </p:nvPr>
        </p:nvSpPr>
        <p:spPr/>
        <p:txBody>
          <a:bodyPr/>
          <a:lstStyle/>
          <a:p>
            <a:r>
              <a:rPr lang="en-US" dirty="0" smtClean="0"/>
              <a:t>Getting unexpected feedback</a:t>
            </a:r>
            <a:endParaRPr lang="en-US" dirty="0"/>
          </a:p>
        </p:txBody>
      </p:sp>
    </p:spTree>
    <p:extLst>
      <p:ext uri="{BB962C8B-B14F-4D97-AF65-F5344CB8AC3E}">
        <p14:creationId xmlns:p14="http://schemas.microsoft.com/office/powerpoint/2010/main" val="224717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“One student got it right, the most common response by far was </a:t>
            </a:r>
            <a:r>
              <a:rPr lang="en-GB" sz="2400" dirty="0" smtClean="0"/>
              <a:t>this”</a:t>
            </a:r>
            <a:endParaRPr lang="en-US" sz="2400" dirty="0"/>
          </a:p>
        </p:txBody>
      </p:sp>
      <p:pic>
        <p:nvPicPr>
          <p:cNvPr id="3" name="Picture 2" descr="X:\Website\YS Iquara website\Blog posts\diagnostic grid 1.jpg"/>
          <p:cNvPicPr>
            <a:picLocks noChangeAspect="1" noChangeArrowheads="1"/>
          </p:cNvPicPr>
          <p:nvPr/>
        </p:nvPicPr>
        <p:blipFill>
          <a:blip r:embed="rId2" cstate="print"/>
          <a:srcRect/>
          <a:stretch>
            <a:fillRect/>
          </a:stretch>
        </p:blipFill>
        <p:spPr bwMode="auto">
          <a:xfrm>
            <a:off x="251520" y="1124744"/>
            <a:ext cx="8705537" cy="4892511"/>
          </a:xfrm>
          <a:prstGeom prst="rect">
            <a:avLst/>
          </a:prstGeom>
          <a:noFill/>
          <a:ln w="9525">
            <a:noFill/>
            <a:miter lim="800000"/>
            <a:headEnd/>
            <a:tailEnd/>
          </a:ln>
        </p:spPr>
      </p:pic>
    </p:spTree>
    <p:extLst>
      <p:ext uri="{BB962C8B-B14F-4D97-AF65-F5344CB8AC3E}">
        <p14:creationId xmlns:p14="http://schemas.microsoft.com/office/powerpoint/2010/main" val="1657652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6"/>
          <p:cNvGrpSpPr>
            <a:grpSpLocks/>
          </p:cNvGrpSpPr>
          <p:nvPr/>
        </p:nvGrpSpPr>
        <p:grpSpPr bwMode="auto">
          <a:xfrm>
            <a:off x="971550" y="1341438"/>
            <a:ext cx="7776913" cy="4429214"/>
            <a:chOff x="1008385" y="1156489"/>
            <a:chExt cx="7776478" cy="4429745"/>
          </a:xfrm>
        </p:grpSpPr>
        <p:sp>
          <p:nvSpPr>
            <p:cNvPr id="68612" name="AutoShape 5"/>
            <p:cNvSpPr>
              <a:spLocks noChangeArrowheads="1"/>
            </p:cNvSpPr>
            <p:nvPr/>
          </p:nvSpPr>
          <p:spPr bwMode="auto">
            <a:xfrm>
              <a:off x="2378075" y="1895153"/>
              <a:ext cx="3995738" cy="2951162"/>
            </a:xfrm>
            <a:prstGeom prst="triangle">
              <a:avLst>
                <a:gd name="adj" fmla="val 50000"/>
              </a:avLst>
            </a:prstGeom>
            <a:noFill/>
            <a:ln w="28575"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latin typeface="Tahoma" charset="0"/>
                <a:ea typeface="ＭＳ Ｐゴシック" charset="0"/>
                <a:cs typeface="ＭＳ Ｐゴシック" charset="0"/>
              </a:endParaRPr>
            </a:p>
          </p:txBody>
        </p:sp>
        <p:sp>
          <p:nvSpPr>
            <p:cNvPr id="68613" name="Text Box 6"/>
            <p:cNvSpPr txBox="1">
              <a:spLocks noChangeArrowheads="1"/>
            </p:cNvSpPr>
            <p:nvPr/>
          </p:nvSpPr>
          <p:spPr bwMode="auto">
            <a:xfrm>
              <a:off x="2952601" y="1156489"/>
              <a:ext cx="2880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dirty="0" smtClean="0">
                  <a:solidFill>
                    <a:srgbClr val="661029"/>
                  </a:solidFill>
                </a:rPr>
                <a:t>Curriculum</a:t>
              </a:r>
            </a:p>
            <a:p>
              <a:pPr algn="ctr" eaLnBrk="1" hangingPunct="1"/>
              <a:r>
                <a:rPr lang="en-GB" sz="1800" dirty="0" smtClean="0">
                  <a:solidFill>
                    <a:srgbClr val="661029"/>
                  </a:solidFill>
                </a:rPr>
                <a:t>(what we want to teach)</a:t>
              </a:r>
            </a:p>
          </p:txBody>
        </p:sp>
        <p:sp>
          <p:nvSpPr>
            <p:cNvPr id="68614" name="Text Box 7"/>
            <p:cNvSpPr txBox="1">
              <a:spLocks noChangeArrowheads="1"/>
            </p:cNvSpPr>
            <p:nvPr/>
          </p:nvSpPr>
          <p:spPr bwMode="auto">
            <a:xfrm>
              <a:off x="3456570" y="4847481"/>
              <a:ext cx="5328293" cy="7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dirty="0" smtClean="0">
                  <a:solidFill>
                    <a:srgbClr val="661029"/>
                  </a:solidFill>
                </a:rPr>
                <a:t>Assessment</a:t>
              </a:r>
            </a:p>
            <a:p>
              <a:pPr algn="ctr" eaLnBrk="1" hangingPunct="1"/>
              <a:r>
                <a:rPr lang="en-GB" sz="1800" dirty="0" smtClean="0">
                  <a:solidFill>
                    <a:srgbClr val="661029"/>
                  </a:solidFill>
                </a:rPr>
                <a:t>(how we find out what students have learned)</a:t>
              </a:r>
            </a:p>
          </p:txBody>
        </p:sp>
        <p:sp>
          <p:nvSpPr>
            <p:cNvPr id="68615" name="Text Box 8"/>
            <p:cNvSpPr txBox="1">
              <a:spLocks noChangeArrowheads="1"/>
            </p:cNvSpPr>
            <p:nvPr/>
          </p:nvSpPr>
          <p:spPr bwMode="auto">
            <a:xfrm>
              <a:off x="1008385" y="4847481"/>
              <a:ext cx="23762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smtClean="0">
                  <a:solidFill>
                    <a:srgbClr val="661029"/>
                  </a:solidFill>
                </a:rPr>
                <a:t>Pedagogy</a:t>
              </a:r>
            </a:p>
            <a:p>
              <a:pPr algn="ctr" eaLnBrk="1" hangingPunct="1"/>
              <a:r>
                <a:rPr lang="en-GB" sz="1800" smtClean="0">
                  <a:solidFill>
                    <a:srgbClr val="661029"/>
                  </a:solidFill>
                </a:rPr>
                <a:t>(how we teach)</a:t>
              </a:r>
            </a:p>
          </p:txBody>
        </p:sp>
      </p:grpSp>
      <p:sp>
        <p:nvSpPr>
          <p:cNvPr id="68610" name="Title 11"/>
          <p:cNvSpPr>
            <a:spLocks noGrp="1"/>
          </p:cNvSpPr>
          <p:nvPr>
            <p:ph type="title"/>
          </p:nvPr>
        </p:nvSpPr>
        <p:spPr/>
        <p:txBody>
          <a:bodyPr/>
          <a:lstStyle/>
          <a:p>
            <a:r>
              <a:rPr lang="en-US">
                <a:latin typeface="Arial" charset="0"/>
              </a:rPr>
              <a:t> </a:t>
            </a:r>
          </a:p>
        </p:txBody>
      </p:sp>
      <p:sp>
        <p:nvSpPr>
          <p:cNvPr id="10" name="Rectangle 2"/>
          <p:cNvSpPr txBox="1">
            <a:spLocks noChangeArrowheads="1"/>
          </p:cNvSpPr>
          <p:nvPr/>
        </p:nvSpPr>
        <p:spPr bwMode="white">
          <a:xfrm>
            <a:off x="179388" y="0"/>
            <a:ext cx="8569325" cy="836613"/>
          </a:xfrm>
          <a:prstGeom prst="rect">
            <a:avLst/>
          </a:prstGeom>
          <a:noFill/>
          <a:ln w="9525">
            <a:noFill/>
            <a:miter lim="800000"/>
            <a:headEnd/>
            <a:tailEnd/>
          </a:ln>
        </p:spPr>
        <p:txBody>
          <a:bodyPr anchor="ct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pPr eaLnBrk="1" hangingPunct="1">
              <a:defRPr/>
            </a:pPr>
            <a:r>
              <a:rPr lang="en-GB" kern="0" dirty="0" smtClean="0">
                <a:solidFill>
                  <a:srgbClr val="FFFFFF"/>
                </a:solidFill>
                <a:latin typeface="Arial"/>
                <a:cs typeface="Arial"/>
              </a:rPr>
              <a:t>Influences on the classroom</a:t>
            </a:r>
          </a:p>
        </p:txBody>
      </p:sp>
    </p:spTree>
    <p:extLst>
      <p:ext uri="{BB962C8B-B14F-4D97-AF65-F5344CB8AC3E}">
        <p14:creationId xmlns:p14="http://schemas.microsoft.com/office/powerpoint/2010/main" val="819739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into students’ thinking</a:t>
            </a:r>
          </a:p>
        </p:txBody>
      </p:sp>
      <p:sp>
        <p:nvSpPr>
          <p:cNvPr id="3" name="TextBox 2"/>
          <p:cNvSpPr txBox="1"/>
          <p:nvPr/>
        </p:nvSpPr>
        <p:spPr>
          <a:xfrm>
            <a:off x="611560" y="1436584"/>
            <a:ext cx="8064896" cy="1200328"/>
          </a:xfrm>
          <a:prstGeom prst="rect">
            <a:avLst/>
          </a:prstGeom>
          <a:noFill/>
        </p:spPr>
        <p:txBody>
          <a:bodyPr wrap="square" rtlCol="0">
            <a:spAutoFit/>
          </a:bodyPr>
          <a:lstStyle/>
          <a:p>
            <a:r>
              <a:rPr lang="en-GB" sz="2400" dirty="0" smtClean="0">
                <a:solidFill>
                  <a:srgbClr val="661029"/>
                </a:solidFill>
                <a:latin typeface="Calibri"/>
                <a:cs typeface="Calibri"/>
              </a:rPr>
              <a:t>“I </a:t>
            </a:r>
            <a:r>
              <a:rPr lang="en-GB" sz="2400" dirty="0">
                <a:solidFill>
                  <a:srgbClr val="661029"/>
                </a:solidFill>
                <a:latin typeface="Calibri"/>
                <a:cs typeface="Calibri"/>
              </a:rPr>
              <a:t>really like how I’m able to get down to the nitty-gritty of what the kids are </a:t>
            </a:r>
            <a:r>
              <a:rPr lang="en-GB" sz="2400" dirty="0" smtClean="0">
                <a:solidFill>
                  <a:srgbClr val="661029"/>
                </a:solidFill>
                <a:latin typeface="Calibri"/>
                <a:cs typeface="Calibri"/>
              </a:rPr>
              <a:t>thinking … how </a:t>
            </a:r>
            <a:r>
              <a:rPr lang="en-GB" sz="2400" dirty="0">
                <a:solidFill>
                  <a:srgbClr val="661029"/>
                </a:solidFill>
                <a:latin typeface="Calibri"/>
                <a:cs typeface="Calibri"/>
              </a:rPr>
              <a:t>are they actually thinking about </a:t>
            </a:r>
            <a:r>
              <a:rPr lang="en-GB" sz="2400" dirty="0" smtClean="0">
                <a:solidFill>
                  <a:srgbClr val="661029"/>
                </a:solidFill>
                <a:latin typeface="Calibri"/>
                <a:cs typeface="Calibri"/>
              </a:rPr>
              <a:t>it”  (T02)</a:t>
            </a:r>
            <a:endParaRPr lang="en-US" sz="2400" dirty="0">
              <a:solidFill>
                <a:srgbClr val="661029"/>
              </a:solidFill>
              <a:latin typeface="Calibri"/>
              <a:cs typeface="Calibri"/>
            </a:endParaRPr>
          </a:p>
        </p:txBody>
      </p:sp>
      <p:sp>
        <p:nvSpPr>
          <p:cNvPr id="4" name="TextBox 3"/>
          <p:cNvSpPr txBox="1"/>
          <p:nvPr/>
        </p:nvSpPr>
        <p:spPr>
          <a:xfrm>
            <a:off x="539552" y="2948752"/>
            <a:ext cx="7920880" cy="1200328"/>
          </a:xfrm>
          <a:prstGeom prst="rect">
            <a:avLst/>
          </a:prstGeom>
          <a:noFill/>
        </p:spPr>
        <p:txBody>
          <a:bodyPr wrap="square" rtlCol="0">
            <a:spAutoFit/>
          </a:bodyPr>
          <a:lstStyle/>
          <a:p>
            <a:r>
              <a:rPr lang="en-GB" sz="2400" dirty="0" smtClean="0">
                <a:solidFill>
                  <a:srgbClr val="661029"/>
                </a:solidFill>
                <a:latin typeface="Calibri"/>
                <a:cs typeface="Calibri"/>
              </a:rPr>
              <a:t>“It </a:t>
            </a:r>
            <a:r>
              <a:rPr lang="en-GB" sz="2400" dirty="0">
                <a:solidFill>
                  <a:srgbClr val="661029"/>
                </a:solidFill>
                <a:latin typeface="Calibri"/>
                <a:cs typeface="Calibri"/>
              </a:rPr>
              <a:t>makes you look at things more completely from an understanding level and also informs you on an understanding level as well</a:t>
            </a:r>
            <a:r>
              <a:rPr lang="en-GB" sz="2400" dirty="0" smtClean="0">
                <a:solidFill>
                  <a:srgbClr val="661029"/>
                </a:solidFill>
                <a:latin typeface="Calibri"/>
                <a:cs typeface="Calibri"/>
              </a:rPr>
              <a:t>.” </a:t>
            </a:r>
            <a:r>
              <a:rPr lang="en-US" sz="2400" dirty="0" smtClean="0">
                <a:solidFill>
                  <a:srgbClr val="661029"/>
                </a:solidFill>
                <a:latin typeface="Calibri"/>
                <a:cs typeface="Calibri"/>
              </a:rPr>
              <a:t>(T09)</a:t>
            </a:r>
            <a:endParaRPr lang="en-US" sz="2400" dirty="0">
              <a:solidFill>
                <a:srgbClr val="661029"/>
              </a:solidFill>
              <a:latin typeface="Calibri"/>
              <a:cs typeface="Calibri"/>
            </a:endParaRPr>
          </a:p>
        </p:txBody>
      </p:sp>
    </p:spTree>
    <p:extLst>
      <p:ext uri="{BB962C8B-B14F-4D97-AF65-F5344CB8AC3E}">
        <p14:creationId xmlns:p14="http://schemas.microsoft.com/office/powerpoint/2010/main" val="3964628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into students’ thinking</a:t>
            </a:r>
            <a:endParaRPr lang="en-US" dirty="0"/>
          </a:p>
        </p:txBody>
      </p:sp>
      <p:sp>
        <p:nvSpPr>
          <p:cNvPr id="3" name="TextBox 2"/>
          <p:cNvSpPr txBox="1"/>
          <p:nvPr/>
        </p:nvSpPr>
        <p:spPr>
          <a:xfrm>
            <a:off x="539552" y="1628800"/>
            <a:ext cx="7920880" cy="2677656"/>
          </a:xfrm>
          <a:prstGeom prst="rect">
            <a:avLst/>
          </a:prstGeom>
          <a:noFill/>
        </p:spPr>
        <p:txBody>
          <a:bodyPr wrap="square" rtlCol="0">
            <a:spAutoFit/>
          </a:bodyPr>
          <a:lstStyle/>
          <a:p>
            <a:r>
              <a:rPr lang="en-GB" sz="2400" dirty="0" smtClean="0">
                <a:solidFill>
                  <a:srgbClr val="661029"/>
                </a:solidFill>
                <a:latin typeface="Calibri"/>
                <a:cs typeface="Calibri"/>
              </a:rPr>
              <a:t>“The </a:t>
            </a:r>
            <a:r>
              <a:rPr lang="en-GB" sz="2400" dirty="0">
                <a:solidFill>
                  <a:srgbClr val="661029"/>
                </a:solidFill>
                <a:latin typeface="Calibri"/>
                <a:cs typeface="Calibri"/>
              </a:rPr>
              <a:t>nice thing about this, it’s multiple choice, you have various different answers, but there are some which if your thinking isn’t quite right, that’s the one you’ll go for.  And that’s really really helpful and really useful.  You can listen to the thought processes, they have discussions about it, what do you think, what’s this, how does this work, and that really helps you into what they’re thinking and how it works</a:t>
            </a:r>
            <a:r>
              <a:rPr lang="en-GB" sz="2400" dirty="0" smtClean="0">
                <a:solidFill>
                  <a:srgbClr val="661029"/>
                </a:solidFill>
                <a:latin typeface="Calibri"/>
                <a:cs typeface="Calibri"/>
              </a:rPr>
              <a:t>.” (T11)</a:t>
            </a:r>
            <a:endParaRPr lang="en-US" sz="2400" dirty="0">
              <a:solidFill>
                <a:srgbClr val="661029"/>
              </a:solidFill>
              <a:latin typeface="Calibri"/>
              <a:cs typeface="Calibri"/>
            </a:endParaRPr>
          </a:p>
        </p:txBody>
      </p:sp>
    </p:spTree>
    <p:extLst>
      <p:ext uri="{BB962C8B-B14F-4D97-AF65-F5344CB8AC3E}">
        <p14:creationId xmlns:p14="http://schemas.microsoft.com/office/powerpoint/2010/main" val="1439671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how you teach a topic</a:t>
            </a:r>
            <a:endParaRPr lang="en-US" dirty="0"/>
          </a:p>
        </p:txBody>
      </p:sp>
      <p:sp>
        <p:nvSpPr>
          <p:cNvPr id="3" name="TextBox 2"/>
          <p:cNvSpPr txBox="1"/>
          <p:nvPr/>
        </p:nvSpPr>
        <p:spPr>
          <a:xfrm>
            <a:off x="323528" y="1412776"/>
            <a:ext cx="8424936" cy="3046988"/>
          </a:xfrm>
          <a:prstGeom prst="rect">
            <a:avLst/>
          </a:prstGeom>
          <a:noFill/>
        </p:spPr>
        <p:txBody>
          <a:bodyPr wrap="square" rtlCol="0">
            <a:spAutoFit/>
          </a:bodyPr>
          <a:lstStyle/>
          <a:p>
            <a:r>
              <a:rPr lang="en-GB" sz="2400" dirty="0" smtClean="0">
                <a:solidFill>
                  <a:srgbClr val="661029"/>
                </a:solidFill>
                <a:latin typeface="Calibri"/>
                <a:cs typeface="Calibri"/>
              </a:rPr>
              <a:t>“The </a:t>
            </a:r>
            <a:r>
              <a:rPr lang="en-GB" sz="2400" dirty="0">
                <a:solidFill>
                  <a:srgbClr val="661029"/>
                </a:solidFill>
                <a:latin typeface="Calibri"/>
                <a:cs typeface="Calibri"/>
              </a:rPr>
              <a:t>YS materials pick up the misconceptions in such a way that it’s clear what they don’t understand and how they don’t understand it.  So it’s better than simply getting a wrong answer on a test, you’ve actually got some sort of idea about what they don’t understand and a potential way in to fix it.  And it’s mainly go back to the particular lessons where I knew there was a problem and take another look at them as well.  When I’ve taught it again, I’ve approached it in a different way</a:t>
            </a:r>
            <a:r>
              <a:rPr lang="en-GB" sz="2400" dirty="0" smtClean="0">
                <a:solidFill>
                  <a:srgbClr val="661029"/>
                </a:solidFill>
                <a:latin typeface="Calibri"/>
                <a:cs typeface="Calibri"/>
              </a:rPr>
              <a:t>.”  (T11)</a:t>
            </a:r>
            <a:endParaRPr lang="en-US" sz="2400" dirty="0">
              <a:solidFill>
                <a:srgbClr val="661029"/>
              </a:solidFill>
              <a:latin typeface="Calibri"/>
              <a:cs typeface="Calibri"/>
            </a:endParaRPr>
          </a:p>
        </p:txBody>
      </p:sp>
    </p:spTree>
    <p:extLst>
      <p:ext uri="{BB962C8B-B14F-4D97-AF65-F5344CB8AC3E}">
        <p14:creationId xmlns:p14="http://schemas.microsoft.com/office/powerpoint/2010/main" val="2074154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teaching materials</a:t>
            </a:r>
            <a:endParaRPr lang="en-US" dirty="0"/>
          </a:p>
        </p:txBody>
      </p:sp>
      <p:sp>
        <p:nvSpPr>
          <p:cNvPr id="3" name="Content Placeholder 2"/>
          <p:cNvSpPr>
            <a:spLocks noGrp="1"/>
          </p:cNvSpPr>
          <p:nvPr>
            <p:ph idx="1"/>
          </p:nvPr>
        </p:nvSpPr>
        <p:spPr>
          <a:xfrm>
            <a:off x="323850" y="1052736"/>
            <a:ext cx="8569325" cy="5184576"/>
          </a:xfrm>
        </p:spPr>
        <p:txBody>
          <a:bodyPr/>
          <a:lstStyle/>
          <a:p>
            <a:r>
              <a:rPr lang="en-US" dirty="0" smtClean="0"/>
              <a:t>Research so far provides </a:t>
            </a:r>
          </a:p>
          <a:p>
            <a:pPr lvl="1"/>
            <a:r>
              <a:rPr lang="en-US" dirty="0"/>
              <a:t>e</a:t>
            </a:r>
            <a:r>
              <a:rPr lang="en-US" dirty="0" smtClean="0"/>
              <a:t>ncouragement (that providing good assessment materials can influence teachers’ practice and thinking)</a:t>
            </a:r>
          </a:p>
          <a:p>
            <a:pPr lvl="1"/>
            <a:r>
              <a:rPr lang="en-US" dirty="0" smtClean="0"/>
              <a:t>‘proof of principle’ (materials like these can have a positive effect on classroom practices)</a:t>
            </a:r>
          </a:p>
          <a:p>
            <a:pPr lvl="1"/>
            <a:r>
              <a:rPr lang="en-US" dirty="0"/>
              <a:t>s</a:t>
            </a:r>
            <a:r>
              <a:rPr lang="en-US" dirty="0" smtClean="0"/>
              <a:t>ome evidence that these designed teaching materials are quite likely to be used as intended (for assessment ‘in real-time, as stimuli for discussion, to inform the next steps)</a:t>
            </a:r>
          </a:p>
          <a:p>
            <a:r>
              <a:rPr lang="en-US" dirty="0" smtClean="0"/>
              <a:t>How might a project like </a:t>
            </a:r>
            <a:r>
              <a:rPr lang="en-US" i="1" dirty="0" smtClean="0"/>
              <a:t>York Science </a:t>
            </a:r>
            <a:r>
              <a:rPr lang="en-US" dirty="0" smtClean="0"/>
              <a:t>be evaluated to provide stronger evidence of impact on student learning?</a:t>
            </a:r>
            <a:endParaRPr lang="en-US" dirty="0"/>
          </a:p>
        </p:txBody>
      </p:sp>
    </p:spTree>
    <p:extLst>
      <p:ext uri="{BB962C8B-B14F-4D97-AF65-F5344CB8AC3E}">
        <p14:creationId xmlns:p14="http://schemas.microsoft.com/office/powerpoint/2010/main" val="31460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more information</a:t>
            </a:r>
            <a:endParaRPr lang="en-GB" dirty="0"/>
          </a:p>
        </p:txBody>
      </p:sp>
      <p:sp>
        <p:nvSpPr>
          <p:cNvPr id="3" name="Content Placeholder 2"/>
          <p:cNvSpPr>
            <a:spLocks noGrp="1"/>
          </p:cNvSpPr>
          <p:nvPr>
            <p:ph idx="1"/>
          </p:nvPr>
        </p:nvSpPr>
        <p:spPr>
          <a:xfrm>
            <a:off x="251520" y="1556792"/>
            <a:ext cx="8712968" cy="4176464"/>
          </a:xfrm>
        </p:spPr>
        <p:txBody>
          <a:bodyPr/>
          <a:lstStyle/>
          <a:p>
            <a:r>
              <a:rPr lang="en-GB" dirty="0"/>
              <a:t>P</a:t>
            </a:r>
            <a:r>
              <a:rPr lang="en-GB" dirty="0" smtClean="0"/>
              <a:t>roject website: </a:t>
            </a:r>
            <a:r>
              <a:rPr lang="en-GB" dirty="0" smtClean="0">
                <a:hlinkClick r:id="rId2"/>
              </a:rPr>
              <a:t>www.YorkScience.org.uk</a:t>
            </a:r>
            <a:r>
              <a:rPr lang="en-GB" dirty="0" smtClean="0"/>
              <a:t> </a:t>
            </a:r>
            <a:endParaRPr lang="en-GB" dirty="0"/>
          </a:p>
          <a:p>
            <a:pPr marL="0" indent="0">
              <a:buNone/>
            </a:pPr>
            <a:r>
              <a:rPr lang="en-GB" dirty="0"/>
              <a:t>	</a:t>
            </a:r>
            <a:endParaRPr lang="en-GB" dirty="0" smtClean="0"/>
          </a:p>
        </p:txBody>
      </p:sp>
    </p:spTree>
    <p:extLst>
      <p:ext uri="{BB962C8B-B14F-4D97-AF65-F5344CB8AC3E}">
        <p14:creationId xmlns:p14="http://schemas.microsoft.com/office/powerpoint/2010/main" val="8933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6"/>
          <p:cNvGrpSpPr>
            <a:grpSpLocks/>
          </p:cNvGrpSpPr>
          <p:nvPr/>
        </p:nvGrpSpPr>
        <p:grpSpPr bwMode="auto">
          <a:xfrm>
            <a:off x="179388" y="1196975"/>
            <a:ext cx="7561262" cy="4627563"/>
            <a:chOff x="216297" y="1012473"/>
            <a:chExt cx="7560840" cy="4627096"/>
          </a:xfrm>
        </p:grpSpPr>
        <p:sp>
          <p:nvSpPr>
            <p:cNvPr id="69636" name="AutoShape 5"/>
            <p:cNvSpPr>
              <a:spLocks noChangeArrowheads="1"/>
            </p:cNvSpPr>
            <p:nvPr/>
          </p:nvSpPr>
          <p:spPr bwMode="auto">
            <a:xfrm>
              <a:off x="2378075" y="1895153"/>
              <a:ext cx="3995738" cy="2951162"/>
            </a:xfrm>
            <a:prstGeom prst="triangle">
              <a:avLst>
                <a:gd name="adj" fmla="val 50000"/>
              </a:avLst>
            </a:prstGeom>
            <a:noFill/>
            <a:ln w="28575"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latin typeface="Tahoma" charset="0"/>
                <a:ea typeface="ＭＳ Ｐゴシック" charset="0"/>
                <a:cs typeface="ＭＳ Ｐゴシック" charset="0"/>
              </a:endParaRPr>
            </a:p>
          </p:txBody>
        </p:sp>
        <p:sp>
          <p:nvSpPr>
            <p:cNvPr id="69637" name="Text Box 6"/>
            <p:cNvSpPr txBox="1">
              <a:spLocks noChangeArrowheads="1"/>
            </p:cNvSpPr>
            <p:nvPr/>
          </p:nvSpPr>
          <p:spPr bwMode="auto">
            <a:xfrm>
              <a:off x="216297" y="4900905"/>
              <a:ext cx="43924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smtClean="0">
                  <a:solidFill>
                    <a:srgbClr val="661029"/>
                  </a:solidFill>
                </a:rPr>
                <a:t>Curriculum</a:t>
              </a:r>
            </a:p>
            <a:p>
              <a:pPr algn="ctr" eaLnBrk="1" hangingPunct="1"/>
              <a:r>
                <a:rPr lang="en-GB" sz="1800" smtClean="0">
                  <a:solidFill>
                    <a:srgbClr val="661029"/>
                  </a:solidFill>
                </a:rPr>
                <a:t>(what we therefore need to teach them)</a:t>
              </a:r>
            </a:p>
          </p:txBody>
        </p:sp>
        <p:sp>
          <p:nvSpPr>
            <p:cNvPr id="69638" name="Text Box 7"/>
            <p:cNvSpPr txBox="1">
              <a:spLocks noChangeArrowheads="1"/>
            </p:cNvSpPr>
            <p:nvPr/>
          </p:nvSpPr>
          <p:spPr bwMode="auto">
            <a:xfrm>
              <a:off x="2232520" y="1012473"/>
              <a:ext cx="45365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smtClean="0">
                  <a:solidFill>
                    <a:srgbClr val="661029"/>
                  </a:solidFill>
                </a:rPr>
                <a:t>Assessment</a:t>
              </a:r>
            </a:p>
            <a:p>
              <a:pPr algn="ctr" eaLnBrk="1" hangingPunct="1"/>
              <a:r>
                <a:rPr lang="en-GB" sz="1800" smtClean="0">
                  <a:solidFill>
                    <a:srgbClr val="661029"/>
                  </a:solidFill>
                </a:rPr>
                <a:t>(what we want students to be able to do)</a:t>
              </a:r>
            </a:p>
          </p:txBody>
        </p:sp>
        <p:sp>
          <p:nvSpPr>
            <p:cNvPr id="69639" name="Text Box 8"/>
            <p:cNvSpPr txBox="1">
              <a:spLocks noChangeArrowheads="1"/>
            </p:cNvSpPr>
            <p:nvPr/>
          </p:nvSpPr>
          <p:spPr bwMode="auto">
            <a:xfrm>
              <a:off x="5400873" y="4882321"/>
              <a:ext cx="23762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Tahoma" charset="0"/>
                  <a:ea typeface="ＭＳ Ｐゴシック" charset="0"/>
                  <a:cs typeface="ＭＳ Ｐゴシック" charset="0"/>
                </a:defRPr>
              </a:lvl1pPr>
              <a:lvl2pPr marL="742950" indent="-285750" eaLnBrk="0" hangingPunct="0">
                <a:defRPr sz="2000">
                  <a:solidFill>
                    <a:srgbClr val="000000"/>
                  </a:solidFill>
                  <a:latin typeface="Tahoma" charset="0"/>
                  <a:ea typeface="ＭＳ Ｐゴシック" charset="0"/>
                </a:defRPr>
              </a:lvl2pPr>
              <a:lvl3pPr marL="1143000" indent="-228600" eaLnBrk="0" hangingPunct="0">
                <a:defRPr sz="2000">
                  <a:solidFill>
                    <a:srgbClr val="000000"/>
                  </a:solidFill>
                  <a:latin typeface="Tahoma" charset="0"/>
                  <a:ea typeface="ＭＳ Ｐゴシック" charset="0"/>
                </a:defRPr>
              </a:lvl3pPr>
              <a:lvl4pPr marL="1600200" indent="-228600" eaLnBrk="0" hangingPunct="0">
                <a:defRPr sz="2000">
                  <a:solidFill>
                    <a:srgbClr val="000000"/>
                  </a:solidFill>
                  <a:latin typeface="Tahoma" charset="0"/>
                  <a:ea typeface="ＭＳ Ｐゴシック" charset="0"/>
                </a:defRPr>
              </a:lvl4pPr>
              <a:lvl5pPr marL="2057400" indent="-228600" eaLnBrk="0" hangingPunct="0">
                <a:defRPr sz="2000">
                  <a:solidFill>
                    <a:srgbClr val="000000"/>
                  </a:solidFill>
                  <a:latin typeface="Tahoma" charset="0"/>
                  <a:ea typeface="ＭＳ Ｐゴシック" charset="0"/>
                </a:defRPr>
              </a:lvl5pPr>
              <a:lvl6pPr marL="2514600" indent="-228600" eaLnBrk="0" fontAlgn="base" hangingPunct="0">
                <a:spcBef>
                  <a:spcPct val="0"/>
                </a:spcBef>
                <a:spcAft>
                  <a:spcPct val="0"/>
                </a:spcAft>
                <a:defRPr sz="2000">
                  <a:solidFill>
                    <a:srgbClr val="000000"/>
                  </a:solidFill>
                  <a:latin typeface="Tahoma" charset="0"/>
                  <a:ea typeface="ＭＳ Ｐゴシック" charset="0"/>
                </a:defRPr>
              </a:lvl6pPr>
              <a:lvl7pPr marL="2971800" indent="-228600" eaLnBrk="0" fontAlgn="base" hangingPunct="0">
                <a:spcBef>
                  <a:spcPct val="0"/>
                </a:spcBef>
                <a:spcAft>
                  <a:spcPct val="0"/>
                </a:spcAft>
                <a:defRPr sz="2000">
                  <a:solidFill>
                    <a:srgbClr val="000000"/>
                  </a:solidFill>
                  <a:latin typeface="Tahoma" charset="0"/>
                  <a:ea typeface="ＭＳ Ｐゴシック" charset="0"/>
                </a:defRPr>
              </a:lvl7pPr>
              <a:lvl8pPr marL="3429000" indent="-228600" eaLnBrk="0" fontAlgn="base" hangingPunct="0">
                <a:spcBef>
                  <a:spcPct val="0"/>
                </a:spcBef>
                <a:spcAft>
                  <a:spcPct val="0"/>
                </a:spcAft>
                <a:defRPr sz="2000">
                  <a:solidFill>
                    <a:srgbClr val="000000"/>
                  </a:solidFill>
                  <a:latin typeface="Tahoma" charset="0"/>
                  <a:ea typeface="ＭＳ Ｐゴシック" charset="0"/>
                </a:defRPr>
              </a:lvl8pPr>
              <a:lvl9pPr marL="3886200" indent="-228600" eaLnBrk="0" fontAlgn="base" hangingPunct="0">
                <a:spcBef>
                  <a:spcPct val="0"/>
                </a:spcBef>
                <a:spcAft>
                  <a:spcPct val="0"/>
                </a:spcAft>
                <a:defRPr sz="2000">
                  <a:solidFill>
                    <a:srgbClr val="000000"/>
                  </a:solidFill>
                  <a:latin typeface="Tahoma" charset="0"/>
                  <a:ea typeface="ＭＳ Ｐゴシック" charset="0"/>
                </a:defRPr>
              </a:lvl9pPr>
            </a:lstStyle>
            <a:p>
              <a:pPr algn="ctr" eaLnBrk="1" hangingPunct="1"/>
              <a:r>
                <a:rPr lang="en-GB" sz="2400" smtClean="0">
                  <a:solidFill>
                    <a:srgbClr val="661029"/>
                  </a:solidFill>
                </a:rPr>
                <a:t>Pedagogy</a:t>
              </a:r>
            </a:p>
            <a:p>
              <a:pPr algn="ctr" eaLnBrk="1" hangingPunct="1"/>
              <a:r>
                <a:rPr lang="en-GB" sz="1800" smtClean="0">
                  <a:solidFill>
                    <a:srgbClr val="661029"/>
                  </a:solidFill>
                </a:rPr>
                <a:t>(how we teach this)</a:t>
              </a:r>
            </a:p>
          </p:txBody>
        </p:sp>
      </p:grpSp>
      <p:sp>
        <p:nvSpPr>
          <p:cNvPr id="69634" name="Title 11"/>
          <p:cNvSpPr>
            <a:spLocks noGrp="1"/>
          </p:cNvSpPr>
          <p:nvPr>
            <p:ph type="title"/>
          </p:nvPr>
        </p:nvSpPr>
        <p:spPr/>
        <p:txBody>
          <a:bodyPr/>
          <a:lstStyle/>
          <a:p>
            <a:r>
              <a:rPr lang="en-US">
                <a:latin typeface="Arial" charset="0"/>
              </a:rPr>
              <a:t> </a:t>
            </a:r>
          </a:p>
        </p:txBody>
      </p:sp>
      <p:sp>
        <p:nvSpPr>
          <p:cNvPr id="10" name="Rectangle 2"/>
          <p:cNvSpPr txBox="1">
            <a:spLocks noChangeArrowheads="1"/>
          </p:cNvSpPr>
          <p:nvPr/>
        </p:nvSpPr>
        <p:spPr bwMode="white">
          <a:xfrm>
            <a:off x="179388" y="0"/>
            <a:ext cx="8569325" cy="836613"/>
          </a:xfrm>
          <a:prstGeom prst="rect">
            <a:avLst/>
          </a:prstGeom>
          <a:noFill/>
          <a:ln w="9525">
            <a:noFill/>
            <a:miter lim="800000"/>
            <a:headEnd/>
            <a:tailEnd/>
          </a:ln>
        </p:spPr>
        <p:txBody>
          <a:bodyPr anchor="ct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cs typeface="Arial" pitchFamily="34" charset="0"/>
              </a:defRPr>
            </a:lvl2pPr>
            <a:lvl3pPr algn="l" rtl="0" eaLnBrk="0" fontAlgn="base" hangingPunct="0">
              <a:spcBef>
                <a:spcPct val="0"/>
              </a:spcBef>
              <a:spcAft>
                <a:spcPct val="0"/>
              </a:spcAft>
              <a:defRPr sz="3600">
                <a:solidFill>
                  <a:schemeClr val="tx1"/>
                </a:solidFill>
                <a:latin typeface="Arial" pitchFamily="34" charset="0"/>
                <a:cs typeface="Arial" pitchFamily="34" charset="0"/>
              </a:defRPr>
            </a:lvl3pPr>
            <a:lvl4pPr algn="l" rtl="0" eaLnBrk="0" fontAlgn="base" hangingPunct="0">
              <a:spcBef>
                <a:spcPct val="0"/>
              </a:spcBef>
              <a:spcAft>
                <a:spcPct val="0"/>
              </a:spcAft>
              <a:defRPr sz="3600">
                <a:solidFill>
                  <a:schemeClr val="tx1"/>
                </a:solidFill>
                <a:latin typeface="Arial" pitchFamily="34" charset="0"/>
                <a:cs typeface="Arial" pitchFamily="34" charset="0"/>
              </a:defRPr>
            </a:lvl4pPr>
            <a:lvl5pPr algn="l"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pPr eaLnBrk="1" hangingPunct="1">
              <a:defRPr/>
            </a:pPr>
            <a:r>
              <a:rPr lang="en-GB" kern="0" dirty="0" smtClean="0">
                <a:solidFill>
                  <a:srgbClr val="FFFFFF"/>
                </a:solidFill>
                <a:latin typeface="Arial"/>
                <a:cs typeface="Arial"/>
              </a:rPr>
              <a:t>Influences on the classroom</a:t>
            </a:r>
          </a:p>
        </p:txBody>
      </p:sp>
    </p:spTree>
    <p:extLst>
      <p:ext uri="{BB962C8B-B14F-4D97-AF65-F5344CB8AC3E}">
        <p14:creationId xmlns:p14="http://schemas.microsoft.com/office/powerpoint/2010/main" val="1774598129"/>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7772400" cy="818494"/>
          </a:xfrm>
        </p:spPr>
        <p:txBody>
          <a:bodyPr/>
          <a:lstStyle/>
          <a:p>
            <a:pPr eaLnBrk="1" hangingPunct="1"/>
            <a:r>
              <a:rPr lang="en-GB" dirty="0" smtClean="0"/>
              <a:t>The purposes of assessment</a:t>
            </a:r>
          </a:p>
        </p:txBody>
      </p:sp>
      <p:sp>
        <p:nvSpPr>
          <p:cNvPr id="6147" name="Rectangle 3"/>
          <p:cNvSpPr>
            <a:spLocks noGrp="1" noChangeArrowheads="1"/>
          </p:cNvSpPr>
          <p:nvPr>
            <p:ph type="body" idx="1"/>
          </p:nvPr>
        </p:nvSpPr>
        <p:spPr>
          <a:xfrm>
            <a:off x="395536" y="1052736"/>
            <a:ext cx="8064896" cy="5112568"/>
          </a:xfrm>
        </p:spPr>
        <p:txBody>
          <a:bodyPr/>
          <a:lstStyle/>
          <a:p>
            <a:pPr eaLnBrk="1" hangingPunct="1">
              <a:lnSpc>
                <a:spcPct val="90000"/>
              </a:lnSpc>
            </a:pPr>
            <a:r>
              <a:rPr lang="en-GB" dirty="0" smtClean="0">
                <a:latin typeface="Calibri" panose="020F0502020204030204" pitchFamily="34" charset="0"/>
              </a:rPr>
              <a:t>Summative</a:t>
            </a:r>
          </a:p>
          <a:p>
            <a:pPr lvl="1" eaLnBrk="1" hangingPunct="1">
              <a:lnSpc>
                <a:spcPct val="90000"/>
              </a:lnSpc>
            </a:pPr>
            <a:r>
              <a:rPr lang="en-GB" sz="2000" dirty="0" smtClean="0">
                <a:latin typeface="Calibri" panose="020F0502020204030204" pitchFamily="34" charset="0"/>
              </a:rPr>
              <a:t>To measure students’ attainment at a specific point in time  (e.g. the end of a year, or term, or course), in a form that can be reported to others</a:t>
            </a:r>
          </a:p>
          <a:p>
            <a:pPr eaLnBrk="1" hangingPunct="1">
              <a:lnSpc>
                <a:spcPct val="90000"/>
              </a:lnSpc>
            </a:pPr>
            <a:r>
              <a:rPr lang="en-GB" dirty="0" smtClean="0">
                <a:latin typeface="Calibri" panose="020F0502020204030204" pitchFamily="34" charset="0"/>
              </a:rPr>
              <a:t>Formative</a:t>
            </a:r>
          </a:p>
          <a:p>
            <a:pPr lvl="1" eaLnBrk="1" hangingPunct="1">
              <a:lnSpc>
                <a:spcPct val="90000"/>
              </a:lnSpc>
            </a:pPr>
            <a:r>
              <a:rPr lang="en-GB" sz="2000" dirty="0" smtClean="0">
                <a:latin typeface="Calibri" panose="020F0502020204030204" pitchFamily="34" charset="0"/>
              </a:rPr>
              <a:t>To collect evidence of students’ learning and use it to guide and encourage the subsequent  actions of learners and teachers</a:t>
            </a:r>
          </a:p>
          <a:p>
            <a:pPr eaLnBrk="1" hangingPunct="1">
              <a:lnSpc>
                <a:spcPct val="90000"/>
              </a:lnSpc>
            </a:pPr>
            <a:r>
              <a:rPr lang="en-GB" dirty="0" smtClean="0">
                <a:latin typeface="Calibri" panose="020F0502020204030204" pitchFamily="34" charset="0"/>
              </a:rPr>
              <a:t>Diagnostic</a:t>
            </a:r>
          </a:p>
          <a:p>
            <a:pPr lvl="1" eaLnBrk="1" hangingPunct="1">
              <a:lnSpc>
                <a:spcPct val="90000"/>
              </a:lnSpc>
            </a:pPr>
            <a:r>
              <a:rPr lang="en-GB" sz="2000" dirty="0" smtClean="0">
                <a:latin typeface="Calibri" panose="020F0502020204030204" pitchFamily="34" charset="0"/>
              </a:rPr>
              <a:t>To identify students with specific misconceptions or learning difficulties (so closely related to formative)</a:t>
            </a:r>
          </a:p>
          <a:p>
            <a:pPr eaLnBrk="1" hangingPunct="1">
              <a:lnSpc>
                <a:spcPct val="90000"/>
              </a:lnSpc>
            </a:pPr>
            <a:r>
              <a:rPr lang="en-GB" dirty="0" smtClean="0">
                <a:latin typeface="Calibri" panose="020F0502020204030204" pitchFamily="34" charset="0"/>
              </a:rPr>
              <a:t>Accountability</a:t>
            </a:r>
          </a:p>
          <a:p>
            <a:pPr lvl="1" eaLnBrk="1" hangingPunct="1">
              <a:lnSpc>
                <a:spcPct val="90000"/>
              </a:lnSpc>
            </a:pPr>
            <a:r>
              <a:rPr lang="en-GB" sz="2000" dirty="0" smtClean="0">
                <a:latin typeface="Calibri" panose="020F0502020204030204" pitchFamily="34" charset="0"/>
              </a:rPr>
              <a:t>To provide evidence of the effectiveness of teachers, schools, and education systems</a:t>
            </a:r>
          </a:p>
        </p:txBody>
      </p:sp>
    </p:spTree>
    <p:extLst>
      <p:ext uri="{BB962C8B-B14F-4D97-AF65-F5344CB8AC3E}">
        <p14:creationId xmlns:p14="http://schemas.microsoft.com/office/powerpoint/2010/main" val="204121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778" y="1"/>
            <a:ext cx="8726685" cy="836712"/>
          </a:xfrm>
        </p:spPr>
        <p:txBody>
          <a:bodyPr/>
          <a:lstStyle/>
          <a:p>
            <a:pPr eaLnBrk="1" hangingPunct="1"/>
            <a:r>
              <a:rPr lang="en-GB" dirty="0" smtClean="0"/>
              <a:t>A more fundamental purpose</a:t>
            </a:r>
          </a:p>
        </p:txBody>
      </p:sp>
      <p:sp>
        <p:nvSpPr>
          <p:cNvPr id="13315" name="Rectangle 3"/>
          <p:cNvSpPr>
            <a:spLocks noGrp="1" noChangeArrowheads="1"/>
          </p:cNvSpPr>
          <p:nvPr>
            <p:ph type="body" idx="1"/>
          </p:nvPr>
        </p:nvSpPr>
        <p:spPr>
          <a:xfrm>
            <a:off x="539552" y="1340768"/>
            <a:ext cx="7772400" cy="4752528"/>
          </a:xfrm>
        </p:spPr>
        <p:txBody>
          <a:bodyPr/>
          <a:lstStyle/>
          <a:p>
            <a:pPr eaLnBrk="1" hangingPunct="1"/>
            <a:r>
              <a:rPr lang="en-GB" dirty="0" smtClean="0">
                <a:latin typeface="Calibri" panose="020F0502020204030204" pitchFamily="34" charset="0"/>
              </a:rPr>
              <a:t>Assessment clarifies the intended learning objectives of a lesson, or programme, or course.</a:t>
            </a:r>
          </a:p>
        </p:txBody>
      </p:sp>
      <p:grpSp>
        <p:nvGrpSpPr>
          <p:cNvPr id="2" name="Group 1"/>
          <p:cNvGrpSpPr/>
          <p:nvPr/>
        </p:nvGrpSpPr>
        <p:grpSpPr>
          <a:xfrm>
            <a:off x="611560" y="2786152"/>
            <a:ext cx="8208912" cy="2523767"/>
            <a:chOff x="611560" y="2786152"/>
            <a:chExt cx="8208912" cy="2523767"/>
          </a:xfrm>
        </p:grpSpPr>
        <p:sp>
          <p:nvSpPr>
            <p:cNvPr id="4" name="TextBox 3"/>
            <p:cNvSpPr txBox="1"/>
            <p:nvPr/>
          </p:nvSpPr>
          <p:spPr>
            <a:xfrm>
              <a:off x="611560" y="2786152"/>
              <a:ext cx="8208912" cy="1938992"/>
            </a:xfrm>
            <a:prstGeom prst="rect">
              <a:avLst/>
            </a:prstGeom>
            <a:noFill/>
          </p:spPr>
          <p:txBody>
            <a:bodyPr wrap="square" rtlCol="0">
              <a:spAutoFit/>
            </a:bodyPr>
            <a:lstStyle/>
            <a:p>
              <a:r>
                <a:rPr lang="en-GB" dirty="0" smtClean="0">
                  <a:solidFill>
                    <a:srgbClr val="661029"/>
                  </a:solidFill>
                  <a:latin typeface="Calibri" panose="020F0502020204030204" pitchFamily="34" charset="0"/>
                </a:rPr>
                <a:t>“… by </a:t>
              </a:r>
              <a:r>
                <a:rPr lang="en-GB" dirty="0">
                  <a:solidFill>
                    <a:srgbClr val="661029"/>
                  </a:solidFill>
                  <a:latin typeface="Calibri" panose="020F0502020204030204" pitchFamily="34" charset="0"/>
                </a:rPr>
                <a:t>its very nature assessment </a:t>
              </a:r>
              <a:r>
                <a:rPr lang="en-GB" i="1" dirty="0">
                  <a:solidFill>
                    <a:srgbClr val="661029"/>
                  </a:solidFill>
                  <a:latin typeface="Calibri" panose="020F0502020204030204" pitchFamily="34" charset="0"/>
                </a:rPr>
                <a:t>reduces ambiguity</a:t>
              </a:r>
              <a:r>
                <a:rPr lang="en-GB" dirty="0">
                  <a:solidFill>
                    <a:srgbClr val="661029"/>
                  </a:solidFill>
                  <a:latin typeface="Calibri" panose="020F0502020204030204" pitchFamily="34" charset="0"/>
                </a:rPr>
                <a:t>. </a:t>
              </a:r>
              <a:r>
                <a:rPr lang="en-GB" dirty="0" smtClean="0">
                  <a:solidFill>
                    <a:srgbClr val="661029"/>
                  </a:solidFill>
                  <a:latin typeface="Calibri" panose="020F0502020204030204" pitchFamily="34" charset="0"/>
                </a:rPr>
                <a:t> The </a:t>
              </a:r>
              <a:r>
                <a:rPr lang="en-GB" dirty="0">
                  <a:solidFill>
                    <a:srgbClr val="661029"/>
                  </a:solidFill>
                  <a:latin typeface="Calibri" panose="020F0502020204030204" pitchFamily="34" charset="0"/>
                </a:rPr>
                <a:t>fifth-grade mathematics </a:t>
              </a:r>
              <a:r>
                <a:rPr lang="en-GB" dirty="0" smtClean="0">
                  <a:solidFill>
                    <a:srgbClr val="661029"/>
                  </a:solidFill>
                  <a:latin typeface="Calibri" panose="020F0502020204030204" pitchFamily="34" charset="0"/>
                </a:rPr>
                <a:t>standard for </a:t>
              </a:r>
              <a:r>
                <a:rPr lang="en-GB" dirty="0">
                  <a:solidFill>
                    <a:srgbClr val="661029"/>
                  </a:solidFill>
                  <a:latin typeface="Calibri" panose="020F0502020204030204" pitchFamily="34" charset="0"/>
                </a:rPr>
                <a:t>many states requires students to be able to compare two fractions to </a:t>
              </a:r>
              <a:r>
                <a:rPr lang="en-GB" dirty="0" smtClean="0">
                  <a:solidFill>
                    <a:srgbClr val="661029"/>
                  </a:solidFill>
                  <a:latin typeface="Calibri" panose="020F0502020204030204" pitchFamily="34" charset="0"/>
                </a:rPr>
                <a:t>find the </a:t>
              </a:r>
              <a:r>
                <a:rPr lang="en-GB" dirty="0">
                  <a:solidFill>
                    <a:srgbClr val="661029"/>
                  </a:solidFill>
                  <a:latin typeface="Calibri" panose="020F0502020204030204" pitchFamily="34" charset="0"/>
                </a:rPr>
                <a:t>larger, but when we assess, we have to decide which pairs of fractions </a:t>
              </a:r>
              <a:r>
                <a:rPr lang="en-GB" dirty="0" smtClean="0">
                  <a:solidFill>
                    <a:srgbClr val="661029"/>
                  </a:solidFill>
                  <a:latin typeface="Calibri" panose="020F0502020204030204" pitchFamily="34" charset="0"/>
                </a:rPr>
                <a:t>should be </a:t>
              </a:r>
              <a:r>
                <a:rPr lang="en-GB" dirty="0">
                  <a:solidFill>
                    <a:srgbClr val="661029"/>
                  </a:solidFill>
                  <a:latin typeface="Calibri" panose="020F0502020204030204" pitchFamily="34" charset="0"/>
                </a:rPr>
                <a:t>included and which should not</a:t>
              </a:r>
              <a:r>
                <a:rPr lang="en-GB" dirty="0" smtClean="0">
                  <a:solidFill>
                    <a:srgbClr val="661029"/>
                  </a:solidFill>
                  <a:latin typeface="Calibri" panose="020F0502020204030204" pitchFamily="34" charset="0"/>
                </a:rPr>
                <a:t>. </a:t>
              </a:r>
            </a:p>
            <a:p>
              <a:r>
                <a:rPr lang="en-GB" dirty="0" smtClean="0">
                  <a:solidFill>
                    <a:srgbClr val="661029"/>
                  </a:solidFill>
                  <a:latin typeface="Calibri" panose="020F0502020204030204" pitchFamily="34" charset="0"/>
                </a:rPr>
                <a:t> …  In </a:t>
              </a:r>
              <a:r>
                <a:rPr lang="en-GB" dirty="0">
                  <a:solidFill>
                    <a:srgbClr val="661029"/>
                  </a:solidFill>
                  <a:latin typeface="Calibri" panose="020F0502020204030204" pitchFamily="34" charset="0"/>
                </a:rPr>
                <a:t>fact, the choice of the fractions to be compared makes a huge difference to </a:t>
              </a:r>
              <a:r>
                <a:rPr lang="en-GB" dirty="0" smtClean="0">
                  <a:solidFill>
                    <a:srgbClr val="661029"/>
                  </a:solidFill>
                  <a:latin typeface="Calibri" panose="020F0502020204030204" pitchFamily="34" charset="0"/>
                </a:rPr>
                <a:t>the rate </a:t>
              </a:r>
              <a:r>
                <a:rPr lang="en-GB" dirty="0">
                  <a:solidFill>
                    <a:srgbClr val="661029"/>
                  </a:solidFill>
                  <a:latin typeface="Calibri" panose="020F0502020204030204" pitchFamily="34" charset="0"/>
                </a:rPr>
                <a:t>of student success</a:t>
              </a:r>
              <a:r>
                <a:rPr lang="en-GB" dirty="0" smtClean="0">
                  <a:solidFill>
                    <a:srgbClr val="661029"/>
                  </a:solidFill>
                  <a:latin typeface="Calibri" panose="020F0502020204030204" pitchFamily="34" charset="0"/>
                </a:rPr>
                <a:t>” (p. 254)</a:t>
              </a:r>
              <a:endParaRPr lang="en-GB" dirty="0">
                <a:solidFill>
                  <a:srgbClr val="661029"/>
                </a:solidFill>
                <a:latin typeface="Calibri" panose="020F0502020204030204" pitchFamily="34" charset="0"/>
              </a:endParaRPr>
            </a:p>
          </p:txBody>
        </p:sp>
        <p:sp>
          <p:nvSpPr>
            <p:cNvPr id="5" name="TextBox 4"/>
            <p:cNvSpPr txBox="1"/>
            <p:nvPr/>
          </p:nvSpPr>
          <p:spPr>
            <a:xfrm>
              <a:off x="611560" y="4725144"/>
              <a:ext cx="8208912" cy="584775"/>
            </a:xfrm>
            <a:prstGeom prst="rect">
              <a:avLst/>
            </a:prstGeom>
            <a:noFill/>
          </p:spPr>
          <p:txBody>
            <a:bodyPr wrap="square" rtlCol="0">
              <a:spAutoFit/>
            </a:bodyPr>
            <a:lstStyle/>
            <a:p>
              <a:r>
                <a:rPr lang="en-GB" sz="1600" dirty="0" smtClean="0">
                  <a:solidFill>
                    <a:srgbClr val="1C4E33"/>
                  </a:solidFill>
                  <a:latin typeface="Calibri" panose="020F0502020204030204" pitchFamily="34" charset="0"/>
                </a:rPr>
                <a:t>(From: </a:t>
              </a:r>
              <a:r>
                <a:rPr lang="en-GB" sz="1600" dirty="0" err="1" smtClean="0">
                  <a:solidFill>
                    <a:srgbClr val="1C4E33"/>
                  </a:solidFill>
                  <a:latin typeface="Calibri" panose="020F0502020204030204" pitchFamily="34" charset="0"/>
                </a:rPr>
                <a:t>Wiliam</a:t>
              </a:r>
              <a:r>
                <a:rPr lang="en-GB" sz="1600" dirty="0" smtClean="0">
                  <a:solidFill>
                    <a:srgbClr val="1C4E33"/>
                  </a:solidFill>
                  <a:latin typeface="Calibri" panose="020F0502020204030204" pitchFamily="34" charset="0"/>
                </a:rPr>
                <a:t>, D. (2010).  What counts </a:t>
              </a:r>
              <a:r>
                <a:rPr lang="en-GB" sz="1600" dirty="0">
                  <a:solidFill>
                    <a:srgbClr val="1C4E33"/>
                  </a:solidFill>
                  <a:latin typeface="Calibri" panose="020F0502020204030204" pitchFamily="34" charset="0"/>
                </a:rPr>
                <a:t>as </a:t>
              </a:r>
              <a:r>
                <a:rPr lang="en-GB" sz="1600" dirty="0" smtClean="0">
                  <a:solidFill>
                    <a:srgbClr val="1C4E33"/>
                  </a:solidFill>
                  <a:latin typeface="Calibri" panose="020F0502020204030204" pitchFamily="34" charset="0"/>
                </a:rPr>
                <a:t>evidence </a:t>
              </a:r>
              <a:r>
                <a:rPr lang="en-GB" sz="1600" dirty="0">
                  <a:solidFill>
                    <a:srgbClr val="1C4E33"/>
                  </a:solidFill>
                  <a:latin typeface="Calibri" panose="020F0502020204030204" pitchFamily="34" charset="0"/>
                </a:rPr>
                <a:t>of </a:t>
              </a:r>
              <a:r>
                <a:rPr lang="en-GB" sz="1600" dirty="0" smtClean="0">
                  <a:solidFill>
                    <a:srgbClr val="1C4E33"/>
                  </a:solidFill>
                  <a:latin typeface="Calibri" panose="020F0502020204030204" pitchFamily="34" charset="0"/>
                </a:rPr>
                <a:t>educational achievement</a:t>
              </a:r>
              <a:r>
                <a:rPr lang="en-GB" sz="1600" dirty="0">
                  <a:solidFill>
                    <a:srgbClr val="1C4E33"/>
                  </a:solidFill>
                  <a:latin typeface="Calibri" panose="020F0502020204030204" pitchFamily="34" charset="0"/>
                </a:rPr>
                <a:t>? The </a:t>
              </a:r>
              <a:r>
                <a:rPr lang="en-GB" sz="1600" dirty="0" smtClean="0">
                  <a:solidFill>
                    <a:srgbClr val="1C4E33"/>
                  </a:solidFill>
                  <a:latin typeface="Calibri" panose="020F0502020204030204" pitchFamily="34" charset="0"/>
                </a:rPr>
                <a:t>role </a:t>
              </a:r>
              <a:r>
                <a:rPr lang="en-GB" sz="1600" dirty="0">
                  <a:solidFill>
                    <a:srgbClr val="1C4E33"/>
                  </a:solidFill>
                  <a:latin typeface="Calibri" panose="020F0502020204030204" pitchFamily="34" charset="0"/>
                </a:rPr>
                <a:t>of </a:t>
              </a:r>
              <a:r>
                <a:rPr lang="en-GB" sz="1600" dirty="0" smtClean="0">
                  <a:solidFill>
                    <a:srgbClr val="1C4E33"/>
                  </a:solidFill>
                  <a:latin typeface="Calibri" panose="020F0502020204030204" pitchFamily="34" charset="0"/>
                </a:rPr>
                <a:t>constructs </a:t>
              </a:r>
              <a:r>
                <a:rPr lang="en-GB" sz="1600" dirty="0">
                  <a:solidFill>
                    <a:srgbClr val="1C4E33"/>
                  </a:solidFill>
                  <a:latin typeface="Calibri" panose="020F0502020204030204" pitchFamily="34" charset="0"/>
                </a:rPr>
                <a:t>in the </a:t>
              </a:r>
              <a:r>
                <a:rPr lang="en-GB" sz="1600" dirty="0" smtClean="0">
                  <a:solidFill>
                    <a:srgbClr val="1C4E33"/>
                  </a:solidFill>
                  <a:latin typeface="Calibri" panose="020F0502020204030204" pitchFamily="34" charset="0"/>
                </a:rPr>
                <a:t>pursuit </a:t>
              </a:r>
              <a:r>
                <a:rPr lang="en-GB" sz="1600" dirty="0">
                  <a:solidFill>
                    <a:srgbClr val="1C4E33"/>
                  </a:solidFill>
                  <a:latin typeface="Calibri" panose="020F0502020204030204" pitchFamily="34" charset="0"/>
                </a:rPr>
                <a:t>of </a:t>
              </a:r>
              <a:r>
                <a:rPr lang="en-GB" sz="1600" dirty="0" smtClean="0">
                  <a:solidFill>
                    <a:srgbClr val="1C4E33"/>
                  </a:solidFill>
                  <a:latin typeface="Calibri" panose="020F0502020204030204" pitchFamily="34" charset="0"/>
                </a:rPr>
                <a:t>equity </a:t>
              </a:r>
              <a:r>
                <a:rPr lang="en-GB" sz="1600" dirty="0">
                  <a:solidFill>
                    <a:srgbClr val="1C4E33"/>
                  </a:solidFill>
                  <a:latin typeface="Calibri" panose="020F0502020204030204" pitchFamily="34" charset="0"/>
                </a:rPr>
                <a:t>in </a:t>
              </a:r>
              <a:r>
                <a:rPr lang="en-GB" sz="1600" dirty="0" smtClean="0">
                  <a:solidFill>
                    <a:srgbClr val="1C4E33"/>
                  </a:solidFill>
                  <a:latin typeface="Calibri" panose="020F0502020204030204" pitchFamily="34" charset="0"/>
                </a:rPr>
                <a:t>assessment. </a:t>
              </a:r>
              <a:r>
                <a:rPr lang="en-GB" sz="1600" i="1" dirty="0" smtClean="0">
                  <a:solidFill>
                    <a:srgbClr val="1C4E33"/>
                  </a:solidFill>
                  <a:latin typeface="Calibri" panose="020F0502020204030204" pitchFamily="34" charset="0"/>
                </a:rPr>
                <a:t>Review of Research </a:t>
              </a:r>
              <a:r>
                <a:rPr lang="en-GB" sz="1600" i="1" dirty="0">
                  <a:solidFill>
                    <a:srgbClr val="1C4E33"/>
                  </a:solidFill>
                  <a:latin typeface="Calibri" panose="020F0502020204030204" pitchFamily="34" charset="0"/>
                </a:rPr>
                <a:t>i</a:t>
              </a:r>
              <a:r>
                <a:rPr lang="en-GB" sz="1600" i="1" dirty="0" smtClean="0">
                  <a:solidFill>
                    <a:srgbClr val="1C4E33"/>
                  </a:solidFill>
                  <a:latin typeface="Calibri" panose="020F0502020204030204" pitchFamily="34" charset="0"/>
                </a:rPr>
                <a:t>n Education</a:t>
              </a:r>
              <a:r>
                <a:rPr lang="en-GB" sz="1600" dirty="0" smtClean="0">
                  <a:solidFill>
                    <a:srgbClr val="1C4E33"/>
                  </a:solidFill>
                  <a:latin typeface="Calibri" panose="020F0502020204030204" pitchFamily="34" charset="0"/>
                </a:rPr>
                <a:t>, 34, 254-284.)</a:t>
              </a:r>
              <a:endParaRPr lang="en-GB" sz="1600" dirty="0">
                <a:solidFill>
                  <a:srgbClr val="1C4E33"/>
                </a:solidFill>
                <a:latin typeface="Calibri" panose="020F0502020204030204" pitchFamily="34" charset="0"/>
              </a:endParaRPr>
            </a:p>
          </p:txBody>
        </p:sp>
      </p:grpSp>
    </p:spTree>
    <p:extLst>
      <p:ext uri="{BB962C8B-B14F-4D97-AF65-F5344CB8AC3E}">
        <p14:creationId xmlns:p14="http://schemas.microsoft.com/office/powerpoint/2010/main" val="12097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Considering assessment last doesn’t work</a:t>
            </a:r>
            <a:endParaRPr lang="en-US" sz="3200" dirty="0"/>
          </a:p>
        </p:txBody>
      </p:sp>
      <p:sp>
        <p:nvSpPr>
          <p:cNvPr id="3" name="Content Placeholder 2"/>
          <p:cNvSpPr>
            <a:spLocks noGrp="1"/>
          </p:cNvSpPr>
          <p:nvPr>
            <p:ph idx="1"/>
          </p:nvPr>
        </p:nvSpPr>
        <p:spPr/>
        <p:txBody>
          <a:bodyPr/>
          <a:lstStyle/>
          <a:p>
            <a:r>
              <a:rPr lang="en-US" dirty="0" smtClean="0"/>
              <a:t>Science investigations (in the English National Curriculum from 1989)</a:t>
            </a:r>
          </a:p>
          <a:p>
            <a:r>
              <a:rPr lang="en-US" dirty="0" smtClean="0"/>
              <a:t>Nature of Science</a:t>
            </a:r>
          </a:p>
          <a:p>
            <a:pPr lvl="1"/>
            <a:r>
              <a:rPr lang="en-US" dirty="0" smtClean="0"/>
              <a:t>‘How Science Works’ in the English National Curriculum and A-level criteria from 2006</a:t>
            </a:r>
          </a:p>
          <a:p>
            <a:r>
              <a:rPr lang="en-US" dirty="0" smtClean="0"/>
              <a:t>‘Ideas about Science’ in the </a:t>
            </a:r>
            <a:r>
              <a:rPr lang="en-US" i="1" dirty="0" smtClean="0"/>
              <a:t>Twenty-First Century Science </a:t>
            </a:r>
            <a:r>
              <a:rPr lang="en-US" dirty="0" smtClean="0"/>
              <a:t>project (</a:t>
            </a:r>
            <a:r>
              <a:rPr lang="en-US" dirty="0"/>
              <a:t>M</a:t>
            </a:r>
            <a:r>
              <a:rPr lang="en-US" dirty="0" smtClean="0"/>
              <a:t>illar, 2006, 2013) </a:t>
            </a:r>
            <a:endParaRPr lang="en-US" dirty="0"/>
          </a:p>
        </p:txBody>
      </p:sp>
    </p:spTree>
    <p:extLst>
      <p:ext uri="{BB962C8B-B14F-4D97-AF65-F5344CB8AC3E}">
        <p14:creationId xmlns:p14="http://schemas.microsoft.com/office/powerpoint/2010/main" val="22103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Curriculum development – putting assessment first</a:t>
            </a:r>
            <a:endParaRPr lang="en-GB"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568753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Inaugural lecture-v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naugural lecture-v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lnDef>
  </a:objectDefaults>
  <a:extraClrSchemeLst>
    <a:extraClrScheme>
      <a:clrScheme name="Inaugural lecture-v1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Inaugural lecture-v1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Inaugural lecture-v1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Inaugural lecture-v1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ugural lecture-v1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Inaugural lecture-v1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Inaugural lecture-v1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Inaugural lecture-v1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Inaugural lecture-v1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YS">
  <a:themeElements>
    <a:clrScheme name="Custom 11">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FF0000"/>
      </a:hlink>
      <a:folHlink>
        <a:srgbClr val="009999"/>
      </a:folHlink>
    </a:clrScheme>
    <a:fontScheme name="Inaugural lecture-v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lnDef>
  </a:objectDefaults>
  <a:extraClrSchemeLst>
    <a:extraClrScheme>
      <a:clrScheme name="Inaugural lecture-v1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Inaugural lecture-v1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Inaugural lecture-v1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Inaugural lecture-v1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ugural lecture-v1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Inaugural lecture-v1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Inaugural lecture-v1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Inaugural lecture-v1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Inaugural lecture-v1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YS">
  <a:themeElements>
    <a:clrScheme name="Custom 11">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FF0000"/>
      </a:hlink>
      <a:folHlink>
        <a:srgbClr val="009999"/>
      </a:folHlink>
    </a:clrScheme>
    <a:fontScheme name="Inaugural lecture-v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lnDef>
  </a:objectDefaults>
  <a:extraClrSchemeLst>
    <a:extraClrScheme>
      <a:clrScheme name="Inaugural lecture-v1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Inaugural lecture-v1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Inaugural lecture-v1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Inaugural lecture-v1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ugural lecture-v1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Inaugural lecture-v1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Inaugural lecture-v1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Inaugural lecture-v1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Inaugural lecture-v1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YS">
  <a:themeElements>
    <a:clrScheme name="Custom 11">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FF0000"/>
      </a:hlink>
      <a:folHlink>
        <a:srgbClr val="009999"/>
      </a:folHlink>
    </a:clrScheme>
    <a:fontScheme name="Inaugural lecture-v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057400" marR="0" indent="-22860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n"/>
          <a:tabLst/>
          <a:defRPr kumimoji="0" lang="en-GB" sz="2000" b="0"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cs typeface="Arial" pitchFamily="34" charset="0"/>
          </a:defRPr>
        </a:defPPr>
      </a:lstStyle>
    </a:lnDef>
  </a:objectDefaults>
  <a:extraClrSchemeLst>
    <a:extraClrScheme>
      <a:clrScheme name="Inaugural lecture-v1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Inaugural lecture-v1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Inaugural lecture-v1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Inaugural lecture-v1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ugural lecture-v1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Inaugural lecture-v1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Inaugural lecture-v1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Inaugural lecture-v1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Inaugural lecture-v1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Inaugural lecture-v1</Template>
  <TotalTime>0</TotalTime>
  <Words>2183</Words>
  <Application>Microsoft Office PowerPoint</Application>
  <PresentationFormat>On-screen Show (4:3)</PresentationFormat>
  <Paragraphs>190</Paragraphs>
  <Slides>44</Slides>
  <Notes>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49" baseType="lpstr">
      <vt:lpstr>Inaugural lecture-v1</vt:lpstr>
      <vt:lpstr>4_YS</vt:lpstr>
      <vt:lpstr>7_YS</vt:lpstr>
      <vt:lpstr>8_YS</vt:lpstr>
      <vt:lpstr>Document</vt:lpstr>
      <vt:lpstr>Using assessment to drive the development of teaching-learning sequences  Robin Millar</vt:lpstr>
      <vt:lpstr>Overview</vt:lpstr>
      <vt:lpstr>The role of assessment in teaching &amp; learning  – and in planning and design</vt:lpstr>
      <vt:lpstr> </vt:lpstr>
      <vt:lpstr> </vt:lpstr>
      <vt:lpstr>The purposes of assessment</vt:lpstr>
      <vt:lpstr>A more fundamental purpose</vt:lpstr>
      <vt:lpstr>Considering assessment last doesn’t work</vt:lpstr>
      <vt:lpstr>Curriculum development – putting assessment first</vt:lpstr>
      <vt:lpstr>York Science: Aim</vt:lpstr>
      <vt:lpstr>York Science: Context</vt:lpstr>
      <vt:lpstr>York Science: Theoretical rationale</vt:lpstr>
      <vt:lpstr>Asking good questions is crucial</vt:lpstr>
      <vt:lpstr>York Science: Theoretical rationale</vt:lpstr>
      <vt:lpstr>The idea of ‘backward design’</vt:lpstr>
      <vt:lpstr>Developing teaching-learning resources</vt:lpstr>
      <vt:lpstr>Developing teaching-learning resources</vt:lpstr>
      <vt:lpstr>The York Science development process</vt:lpstr>
      <vt:lpstr>Step 1: Write the ‘narrative’</vt:lpstr>
      <vt:lpstr>Step 2: State the learning intention(s)</vt:lpstr>
      <vt:lpstr>Step 3: Say what would provide evidence of learning</vt:lpstr>
      <vt:lpstr>Step 4: Write questions and tasks that could provide              this evidence</vt:lpstr>
      <vt:lpstr>Some sample Evidence of learning items</vt:lpstr>
      <vt:lpstr>Simple multiple-choice</vt:lpstr>
      <vt:lpstr> Confidence information adds value</vt:lpstr>
      <vt:lpstr>PowerPoint Presentation</vt:lpstr>
      <vt:lpstr>Two-tier multiple choice</vt:lpstr>
      <vt:lpstr>Construct an explanation</vt:lpstr>
      <vt:lpstr>Predict-explain-observe-explain</vt:lpstr>
      <vt:lpstr>Using a model to explain observations</vt:lpstr>
      <vt:lpstr>Evaluating a representation</vt:lpstr>
      <vt:lpstr>Analysing text</vt:lpstr>
      <vt:lpstr>Analysing text (contd.)</vt:lpstr>
      <vt:lpstr>York Science</vt:lpstr>
      <vt:lpstr>Evaluating impact</vt:lpstr>
      <vt:lpstr>Data collection</vt:lpstr>
      <vt:lpstr>Teachers’ responses</vt:lpstr>
      <vt:lpstr>Getting unexpected feedback</vt:lpstr>
      <vt:lpstr>“One student got it right, the most common response by far was this”</vt:lpstr>
      <vt:lpstr>Insights into students’ thinking</vt:lpstr>
      <vt:lpstr>Insights into students’ thinking</vt:lpstr>
      <vt:lpstr>Changing how you teach a topic</vt:lpstr>
      <vt:lpstr>Evaluating teaching materials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 SciEd Conference</dc:title>
  <dc:creator>Robin Millar</dc:creator>
  <cp:lastModifiedBy>Kortland, J. (Koos)</cp:lastModifiedBy>
  <cp:revision>800</cp:revision>
  <cp:lastPrinted>2015-08-29T15:01:01Z</cp:lastPrinted>
  <dcterms:created xsi:type="dcterms:W3CDTF">2008-12-29T18:10:18Z</dcterms:created>
  <dcterms:modified xsi:type="dcterms:W3CDTF">2015-09-15T10:54:22Z</dcterms:modified>
</cp:coreProperties>
</file>